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258" r:id="rId3"/>
    <p:sldId id="257" r:id="rId4"/>
    <p:sldId id="295" r:id="rId5"/>
    <p:sldId id="276" r:id="rId6"/>
    <p:sldId id="281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87" r:id="rId16"/>
    <p:sldId id="265" r:id="rId17"/>
    <p:sldId id="298" r:id="rId18"/>
    <p:sldId id="266" r:id="rId19"/>
    <p:sldId id="279" r:id="rId20"/>
    <p:sldId id="283" r:id="rId21"/>
    <p:sldId id="280" r:id="rId22"/>
    <p:sldId id="267" r:id="rId23"/>
    <p:sldId id="296" r:id="rId24"/>
    <p:sldId id="268" r:id="rId25"/>
    <p:sldId id="297" r:id="rId26"/>
    <p:sldId id="285" r:id="rId27"/>
    <p:sldId id="289" r:id="rId28"/>
    <p:sldId id="290" r:id="rId29"/>
    <p:sldId id="270" r:id="rId30"/>
    <p:sldId id="286" r:id="rId31"/>
    <p:sldId id="291" r:id="rId32"/>
    <p:sldId id="292" r:id="rId33"/>
    <p:sldId id="284" r:id="rId34"/>
    <p:sldId id="293" r:id="rId35"/>
    <p:sldId id="271" r:id="rId36"/>
    <p:sldId id="294" r:id="rId37"/>
    <p:sldId id="272" r:id="rId38"/>
    <p:sldId id="282" r:id="rId39"/>
    <p:sldId id="274" r:id="rId40"/>
    <p:sldId id="273" r:id="rId41"/>
    <p:sldId id="27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409" autoAdjust="0"/>
  </p:normalViewPr>
  <p:slideViewPr>
    <p:cSldViewPr>
      <p:cViewPr varScale="1">
        <p:scale>
          <a:sx n="67" d="100"/>
          <a:sy n="67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9190C-F99B-4F1B-9F8F-2B7CDF81FB5B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EB61-BFDF-4DD9-8CA6-94D22683E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EB61-BFDF-4DD9-8CA6-94D22683E2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EB61-BFDF-4DD9-8CA6-94D22683E20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openxmlformats.org/officeDocument/2006/relationships/audio" Target="../media/audio3.wav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48" y="1357298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Міжнародні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відносини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напередодні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Другої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світової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війни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9932">
            <a:off x="857224" y="4143380"/>
            <a:ext cx="2286000" cy="17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2162">
            <a:off x="2724974" y="4290357"/>
            <a:ext cx="2332990" cy="175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5994">
            <a:off x="4814080" y="4282666"/>
            <a:ext cx="2144395" cy="182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2096770" cy="171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660" y="571480"/>
            <a:ext cx="87393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спричинило виникнення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285992"/>
            <a:ext cx="63579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 агресорів в 20 роки ХХ століття?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714348" y="571500"/>
            <a:ext cx="8072494" cy="5786458"/>
            <a:chOff x="900" y="360"/>
            <a:chExt cx="4410" cy="3375"/>
          </a:xfrm>
        </p:grpSpPr>
        <p:sp>
          <p:nvSpPr>
            <p:cNvPr id="9218" name="AutoShape 2"/>
            <p:cNvSpPr>
              <a:spLocks noChangeAspect="1" noChangeArrowheads="1" noTextEdit="1"/>
            </p:cNvSpPr>
            <p:nvPr/>
          </p:nvSpPr>
          <p:spPr bwMode="auto">
            <a:xfrm>
              <a:off x="900" y="360"/>
              <a:ext cx="4410" cy="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1571" y="508"/>
              <a:ext cx="39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Що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1934" y="508"/>
              <a:ext cx="116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спричинило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3061" y="508"/>
              <a:ext cx="117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виникнення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4205" y="508"/>
              <a:ext cx="57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країн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718" y="745"/>
              <a:ext cx="92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агресорів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2603" y="745"/>
              <a:ext cx="18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2757" y="745"/>
              <a:ext cx="32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3002" y="745"/>
              <a:ext cx="51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3485" y="745"/>
              <a:ext cx="36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3818" y="745"/>
              <a:ext cx="82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століття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4560" y="745"/>
              <a:ext cx="18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?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1182" y="1333"/>
              <a:ext cx="27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1378" y="1333"/>
              <a:ext cx="78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Світова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2125" y="1333"/>
              <a:ext cx="110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економічна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193" y="1333"/>
              <a:ext cx="59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криза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3708" y="1333"/>
              <a:ext cx="18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806" y="1333"/>
              <a:ext cx="39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4171" y="1333"/>
              <a:ext cx="81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охопила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1294" y="1570"/>
              <a:ext cx="33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всі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1591" y="1570"/>
              <a:ext cx="82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провідні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2385" y="1570"/>
              <a:ext cx="68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країни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/>
          </p:nvSpPr>
          <p:spPr bwMode="auto">
            <a:xfrm>
              <a:off x="3034" y="1570"/>
              <a:ext cx="52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світу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3480" y="1570"/>
              <a:ext cx="14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1128" y="2145"/>
              <a:ext cx="27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1324" y="2145"/>
              <a:ext cx="135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Невдоволення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2647" y="2145"/>
              <a:ext cx="107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Німеччини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3686" y="2145"/>
              <a:ext cx="27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3928" y="2145"/>
              <a:ext cx="57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Італії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1294" y="2385"/>
              <a:ext cx="107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рішеннями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2336" y="2385"/>
              <a:ext cx="100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Паризької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3306" y="2385"/>
              <a:ext cx="70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мирної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1294" y="2625"/>
              <a:ext cx="116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конференції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2370" y="2625"/>
              <a:ext cx="14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1128" y="3200"/>
              <a:ext cx="27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1324" y="3200"/>
              <a:ext cx="135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Невдоволення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2647" y="3200"/>
              <a:ext cx="65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Японії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272" y="3200"/>
              <a:ext cx="107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рішеннями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1294" y="3440"/>
              <a:ext cx="155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Вашингтонської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2816" y="3440"/>
              <a:ext cx="116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конференції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3896" y="3440"/>
              <a:ext cx="14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5715040"/>
          </a:xfrm>
        </p:spPr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</a:rPr>
              <a:t>Індивідуальні усні завдання: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002060"/>
                </a:solidFill>
              </a:rPr>
              <a:t>1. </a:t>
            </a:r>
            <a:r>
              <a:rPr lang="uk-UA" sz="3200" dirty="0" smtClean="0">
                <a:solidFill>
                  <a:srgbClr val="002060"/>
                </a:solidFill>
              </a:rPr>
              <a:t>Після  Першої світової війни Японія вважала себе обділеною в колоніях та землях…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-  доведіть , спираючись на факти, що в 30 роки зростає мілітаризація Японії;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- яку позицію займали Велика Британія, Франція, США, у </a:t>
            </a:r>
            <a:r>
              <a:rPr lang="uk-UA" sz="3200" dirty="0" err="1" smtClean="0">
                <a:solidFill>
                  <a:srgbClr val="002060"/>
                </a:solidFill>
              </a:rPr>
              <a:t>зв</a:t>
            </a:r>
            <a:r>
              <a:rPr lang="en-US" sz="3200" dirty="0" smtClean="0">
                <a:solidFill>
                  <a:srgbClr val="002060"/>
                </a:solidFill>
              </a:rPr>
              <a:t>’</a:t>
            </a:r>
            <a:r>
              <a:rPr lang="uk-UA" sz="3200" dirty="0" err="1" smtClean="0">
                <a:solidFill>
                  <a:srgbClr val="002060"/>
                </a:solidFill>
              </a:rPr>
              <a:t>язку</a:t>
            </a:r>
            <a:r>
              <a:rPr lang="uk-UA" sz="3200" dirty="0" smtClean="0">
                <a:solidFill>
                  <a:srgbClr val="002060"/>
                </a:solidFill>
              </a:rPr>
              <a:t> з японською агресією проти Китаю?</a:t>
            </a:r>
            <a:br>
              <a:rPr lang="uk-UA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85861"/>
            <a:ext cx="82868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Охарактеризуйте основні напрямки політики Німеччини після приходу Гітлера до влади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dir="in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8" name="Group 4"/>
          <p:cNvGrpSpPr>
            <a:grpSpLocks noChangeAspect="1"/>
          </p:cNvGrpSpPr>
          <p:nvPr/>
        </p:nvGrpSpPr>
        <p:grpSpPr bwMode="auto">
          <a:xfrm>
            <a:off x="214282" y="1357313"/>
            <a:ext cx="4500593" cy="3643312"/>
            <a:chOff x="315" y="855"/>
            <a:chExt cx="2655" cy="2295"/>
          </a:xfrm>
        </p:grpSpPr>
        <p:sp>
          <p:nvSpPr>
            <p:cNvPr id="368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5" y="855"/>
              <a:ext cx="2655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892" y="2891"/>
              <a:ext cx="51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Прихід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374" y="2891"/>
              <a:ext cx="58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  </a:t>
              </a:r>
              <a:r>
                <a:rPr kumimoji="0" lang="ru-RU" sz="17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Гітлера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883" y="2891"/>
              <a:ext cx="26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   до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2060" y="2891"/>
              <a:ext cx="5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   </a:t>
              </a:r>
              <a:r>
                <a:rPr kumimoji="0" lang="ru-RU" sz="17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влади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882" name="Group 18"/>
            <p:cNvGrpSpPr>
              <a:grpSpLocks/>
            </p:cNvGrpSpPr>
            <p:nvPr/>
          </p:nvGrpSpPr>
          <p:grpSpPr bwMode="auto">
            <a:xfrm>
              <a:off x="480" y="967"/>
              <a:ext cx="2281" cy="1727"/>
              <a:chOff x="480" y="967"/>
              <a:chExt cx="2281" cy="1727"/>
            </a:xfrm>
          </p:grpSpPr>
          <p:sp>
            <p:nvSpPr>
              <p:cNvPr id="36874" name="Rectangle 10"/>
              <p:cNvSpPr>
                <a:spLocks noChangeArrowheads="1"/>
              </p:cNvSpPr>
              <p:nvPr/>
            </p:nvSpPr>
            <p:spPr bwMode="auto">
              <a:xfrm>
                <a:off x="501" y="967"/>
                <a:ext cx="2260" cy="170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5" name="Freeform 11"/>
              <p:cNvSpPr>
                <a:spLocks noEditPoints="1"/>
              </p:cNvSpPr>
              <p:nvPr/>
            </p:nvSpPr>
            <p:spPr bwMode="auto">
              <a:xfrm>
                <a:off x="502" y="968"/>
                <a:ext cx="2257" cy="1701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1" y="1688"/>
                  </a:cxn>
                  <a:cxn ang="0">
                    <a:pos x="2246" y="1688"/>
                  </a:cxn>
                  <a:cxn ang="0">
                    <a:pos x="2246" y="13"/>
                  </a:cxn>
                  <a:cxn ang="0">
                    <a:pos x="11" y="13"/>
                  </a:cxn>
                  <a:cxn ang="0">
                    <a:pos x="2250" y="9"/>
                  </a:cxn>
                  <a:cxn ang="0">
                    <a:pos x="2250" y="1692"/>
                  </a:cxn>
                  <a:cxn ang="0">
                    <a:pos x="7" y="1692"/>
                  </a:cxn>
                  <a:cxn ang="0">
                    <a:pos x="7" y="9"/>
                  </a:cxn>
                  <a:cxn ang="0">
                    <a:pos x="2250" y="9"/>
                  </a:cxn>
                  <a:cxn ang="0">
                    <a:pos x="4" y="5"/>
                  </a:cxn>
                  <a:cxn ang="0">
                    <a:pos x="4" y="1697"/>
                  </a:cxn>
                  <a:cxn ang="0">
                    <a:pos x="2254" y="1697"/>
                  </a:cxn>
                  <a:cxn ang="0">
                    <a:pos x="2254" y="5"/>
                  </a:cxn>
                  <a:cxn ang="0">
                    <a:pos x="4" y="5"/>
                  </a:cxn>
                  <a:cxn ang="0">
                    <a:pos x="2257" y="0"/>
                  </a:cxn>
                  <a:cxn ang="0">
                    <a:pos x="2257" y="1701"/>
                  </a:cxn>
                  <a:cxn ang="0">
                    <a:pos x="0" y="1701"/>
                  </a:cxn>
                  <a:cxn ang="0">
                    <a:pos x="0" y="0"/>
                  </a:cxn>
                  <a:cxn ang="0">
                    <a:pos x="2257" y="0"/>
                  </a:cxn>
                </a:cxnLst>
                <a:rect l="0" t="0" r="r" b="b"/>
                <a:pathLst>
                  <a:path w="2257" h="1701">
                    <a:moveTo>
                      <a:pt x="11" y="13"/>
                    </a:moveTo>
                    <a:lnTo>
                      <a:pt x="11" y="1688"/>
                    </a:lnTo>
                    <a:lnTo>
                      <a:pt x="2246" y="1688"/>
                    </a:lnTo>
                    <a:lnTo>
                      <a:pt x="2246" y="13"/>
                    </a:lnTo>
                    <a:lnTo>
                      <a:pt x="11" y="13"/>
                    </a:lnTo>
                    <a:close/>
                    <a:moveTo>
                      <a:pt x="2250" y="9"/>
                    </a:moveTo>
                    <a:lnTo>
                      <a:pt x="2250" y="1692"/>
                    </a:lnTo>
                    <a:lnTo>
                      <a:pt x="7" y="1692"/>
                    </a:lnTo>
                    <a:lnTo>
                      <a:pt x="7" y="9"/>
                    </a:lnTo>
                    <a:lnTo>
                      <a:pt x="2250" y="9"/>
                    </a:lnTo>
                    <a:close/>
                    <a:moveTo>
                      <a:pt x="4" y="5"/>
                    </a:moveTo>
                    <a:lnTo>
                      <a:pt x="4" y="1697"/>
                    </a:lnTo>
                    <a:lnTo>
                      <a:pt x="2254" y="1697"/>
                    </a:lnTo>
                    <a:lnTo>
                      <a:pt x="2254" y="5"/>
                    </a:lnTo>
                    <a:lnTo>
                      <a:pt x="4" y="5"/>
                    </a:lnTo>
                    <a:close/>
                    <a:moveTo>
                      <a:pt x="2257" y="0"/>
                    </a:moveTo>
                    <a:lnTo>
                      <a:pt x="2257" y="1701"/>
                    </a:lnTo>
                    <a:lnTo>
                      <a:pt x="0" y="1701"/>
                    </a:lnTo>
                    <a:lnTo>
                      <a:pt x="0" y="0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6" name="Rectangle 12"/>
              <p:cNvSpPr>
                <a:spLocks noChangeArrowheads="1"/>
              </p:cNvSpPr>
              <p:nvPr/>
            </p:nvSpPr>
            <p:spPr bwMode="auto">
              <a:xfrm>
                <a:off x="501" y="967"/>
                <a:ext cx="2260" cy="170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6877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" y="982"/>
                <a:ext cx="2235" cy="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8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" y="982"/>
                <a:ext cx="2235" cy="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9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" y="982"/>
                <a:ext cx="2235" cy="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0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2" y="1008"/>
                <a:ext cx="2235" cy="1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81" name="Freeform 17"/>
              <p:cNvSpPr>
                <a:spLocks noEditPoints="1"/>
              </p:cNvSpPr>
              <p:nvPr/>
            </p:nvSpPr>
            <p:spPr bwMode="auto">
              <a:xfrm>
                <a:off x="480" y="994"/>
                <a:ext cx="2257" cy="1700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1" y="1688"/>
                  </a:cxn>
                  <a:cxn ang="0">
                    <a:pos x="2246" y="1688"/>
                  </a:cxn>
                  <a:cxn ang="0">
                    <a:pos x="2246" y="13"/>
                  </a:cxn>
                  <a:cxn ang="0">
                    <a:pos x="11" y="13"/>
                  </a:cxn>
                  <a:cxn ang="0">
                    <a:pos x="2250" y="8"/>
                  </a:cxn>
                  <a:cxn ang="0">
                    <a:pos x="2250" y="1692"/>
                  </a:cxn>
                  <a:cxn ang="0">
                    <a:pos x="7" y="1692"/>
                  </a:cxn>
                  <a:cxn ang="0">
                    <a:pos x="7" y="8"/>
                  </a:cxn>
                  <a:cxn ang="0">
                    <a:pos x="2250" y="8"/>
                  </a:cxn>
                  <a:cxn ang="0">
                    <a:pos x="4" y="4"/>
                  </a:cxn>
                  <a:cxn ang="0">
                    <a:pos x="4" y="1696"/>
                  </a:cxn>
                  <a:cxn ang="0">
                    <a:pos x="2254" y="1696"/>
                  </a:cxn>
                  <a:cxn ang="0">
                    <a:pos x="2254" y="4"/>
                  </a:cxn>
                  <a:cxn ang="0">
                    <a:pos x="4" y="4"/>
                  </a:cxn>
                  <a:cxn ang="0">
                    <a:pos x="2257" y="0"/>
                  </a:cxn>
                  <a:cxn ang="0">
                    <a:pos x="2257" y="1700"/>
                  </a:cxn>
                  <a:cxn ang="0">
                    <a:pos x="0" y="1700"/>
                  </a:cxn>
                  <a:cxn ang="0">
                    <a:pos x="0" y="0"/>
                  </a:cxn>
                  <a:cxn ang="0">
                    <a:pos x="2257" y="0"/>
                  </a:cxn>
                </a:cxnLst>
                <a:rect l="0" t="0" r="r" b="b"/>
                <a:pathLst>
                  <a:path w="2257" h="1700">
                    <a:moveTo>
                      <a:pt x="11" y="13"/>
                    </a:moveTo>
                    <a:lnTo>
                      <a:pt x="11" y="1688"/>
                    </a:lnTo>
                    <a:lnTo>
                      <a:pt x="2246" y="1688"/>
                    </a:lnTo>
                    <a:lnTo>
                      <a:pt x="2246" y="13"/>
                    </a:lnTo>
                    <a:lnTo>
                      <a:pt x="11" y="13"/>
                    </a:lnTo>
                    <a:close/>
                    <a:moveTo>
                      <a:pt x="2250" y="8"/>
                    </a:moveTo>
                    <a:lnTo>
                      <a:pt x="2250" y="1692"/>
                    </a:lnTo>
                    <a:lnTo>
                      <a:pt x="7" y="1692"/>
                    </a:lnTo>
                    <a:lnTo>
                      <a:pt x="7" y="8"/>
                    </a:lnTo>
                    <a:lnTo>
                      <a:pt x="2250" y="8"/>
                    </a:lnTo>
                    <a:close/>
                    <a:moveTo>
                      <a:pt x="4" y="4"/>
                    </a:moveTo>
                    <a:lnTo>
                      <a:pt x="4" y="1696"/>
                    </a:lnTo>
                    <a:lnTo>
                      <a:pt x="2254" y="1696"/>
                    </a:lnTo>
                    <a:lnTo>
                      <a:pt x="2254" y="4"/>
                    </a:lnTo>
                    <a:lnTo>
                      <a:pt x="4" y="4"/>
                    </a:lnTo>
                    <a:close/>
                    <a:moveTo>
                      <a:pt x="2257" y="0"/>
                    </a:moveTo>
                    <a:lnTo>
                      <a:pt x="2257" y="1700"/>
                    </a:lnTo>
                    <a:lnTo>
                      <a:pt x="0" y="1700"/>
                    </a:lnTo>
                    <a:lnTo>
                      <a:pt x="0" y="0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6885" name="Group 21"/>
          <p:cNvGrpSpPr>
            <a:grpSpLocks noChangeAspect="1"/>
          </p:cNvGrpSpPr>
          <p:nvPr/>
        </p:nvGrpSpPr>
        <p:grpSpPr bwMode="auto">
          <a:xfrm>
            <a:off x="5000625" y="1357313"/>
            <a:ext cx="3857625" cy="3643312"/>
            <a:chOff x="3150" y="855"/>
            <a:chExt cx="2430" cy="2295"/>
          </a:xfrm>
        </p:grpSpPr>
        <p:sp>
          <p:nvSpPr>
            <p:cNvPr id="3688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3150" y="855"/>
              <a:ext cx="2430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4820" y="1132"/>
              <a:ext cx="50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Адольф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4902" y="1295"/>
              <a:ext cx="42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Гітлер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897" name="Group 33"/>
            <p:cNvGrpSpPr>
              <a:grpSpLocks/>
            </p:cNvGrpSpPr>
            <p:nvPr/>
          </p:nvGrpSpPr>
          <p:grpSpPr bwMode="auto">
            <a:xfrm>
              <a:off x="3220" y="993"/>
              <a:ext cx="1176" cy="1787"/>
              <a:chOff x="3220" y="993"/>
              <a:chExt cx="1176" cy="1787"/>
            </a:xfrm>
          </p:grpSpPr>
          <p:sp>
            <p:nvSpPr>
              <p:cNvPr id="36889" name="Rectangle 25"/>
              <p:cNvSpPr>
                <a:spLocks noChangeArrowheads="1"/>
              </p:cNvSpPr>
              <p:nvPr/>
            </p:nvSpPr>
            <p:spPr bwMode="auto">
              <a:xfrm>
                <a:off x="3239" y="993"/>
                <a:ext cx="1157" cy="176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0" name="Freeform 26"/>
              <p:cNvSpPr>
                <a:spLocks noEditPoints="1"/>
              </p:cNvSpPr>
              <p:nvPr/>
            </p:nvSpPr>
            <p:spPr bwMode="auto">
              <a:xfrm>
                <a:off x="3240" y="994"/>
                <a:ext cx="1155" cy="1760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0" y="1748"/>
                  </a:cxn>
                  <a:cxn ang="0">
                    <a:pos x="1145" y="1748"/>
                  </a:cxn>
                  <a:cxn ang="0">
                    <a:pos x="1145" y="13"/>
                  </a:cxn>
                  <a:cxn ang="0">
                    <a:pos x="10" y="13"/>
                  </a:cxn>
                  <a:cxn ang="0">
                    <a:pos x="1148" y="8"/>
                  </a:cxn>
                  <a:cxn ang="0">
                    <a:pos x="1148" y="1752"/>
                  </a:cxn>
                  <a:cxn ang="0">
                    <a:pos x="7" y="1752"/>
                  </a:cxn>
                  <a:cxn ang="0">
                    <a:pos x="7" y="8"/>
                  </a:cxn>
                  <a:cxn ang="0">
                    <a:pos x="1148" y="8"/>
                  </a:cxn>
                  <a:cxn ang="0">
                    <a:pos x="3" y="4"/>
                  </a:cxn>
                  <a:cxn ang="0">
                    <a:pos x="3" y="1756"/>
                  </a:cxn>
                  <a:cxn ang="0">
                    <a:pos x="1152" y="1756"/>
                  </a:cxn>
                  <a:cxn ang="0">
                    <a:pos x="1152" y="4"/>
                  </a:cxn>
                  <a:cxn ang="0">
                    <a:pos x="3" y="4"/>
                  </a:cxn>
                  <a:cxn ang="0">
                    <a:pos x="1155" y="0"/>
                  </a:cxn>
                  <a:cxn ang="0">
                    <a:pos x="1155" y="1760"/>
                  </a:cxn>
                  <a:cxn ang="0">
                    <a:pos x="0" y="1760"/>
                  </a:cxn>
                  <a:cxn ang="0">
                    <a:pos x="0" y="0"/>
                  </a:cxn>
                  <a:cxn ang="0">
                    <a:pos x="1155" y="0"/>
                  </a:cxn>
                </a:cxnLst>
                <a:rect l="0" t="0" r="r" b="b"/>
                <a:pathLst>
                  <a:path w="1155" h="1760">
                    <a:moveTo>
                      <a:pt x="10" y="13"/>
                    </a:moveTo>
                    <a:lnTo>
                      <a:pt x="10" y="1748"/>
                    </a:lnTo>
                    <a:lnTo>
                      <a:pt x="1145" y="1748"/>
                    </a:lnTo>
                    <a:lnTo>
                      <a:pt x="1145" y="13"/>
                    </a:lnTo>
                    <a:lnTo>
                      <a:pt x="10" y="13"/>
                    </a:lnTo>
                    <a:close/>
                    <a:moveTo>
                      <a:pt x="1148" y="8"/>
                    </a:moveTo>
                    <a:lnTo>
                      <a:pt x="1148" y="1752"/>
                    </a:lnTo>
                    <a:lnTo>
                      <a:pt x="7" y="1752"/>
                    </a:lnTo>
                    <a:lnTo>
                      <a:pt x="7" y="8"/>
                    </a:lnTo>
                    <a:lnTo>
                      <a:pt x="1148" y="8"/>
                    </a:lnTo>
                    <a:close/>
                    <a:moveTo>
                      <a:pt x="3" y="4"/>
                    </a:moveTo>
                    <a:lnTo>
                      <a:pt x="3" y="1756"/>
                    </a:lnTo>
                    <a:lnTo>
                      <a:pt x="1152" y="1756"/>
                    </a:lnTo>
                    <a:lnTo>
                      <a:pt x="1152" y="4"/>
                    </a:lnTo>
                    <a:lnTo>
                      <a:pt x="3" y="4"/>
                    </a:lnTo>
                    <a:close/>
                    <a:moveTo>
                      <a:pt x="1155" y="0"/>
                    </a:moveTo>
                    <a:lnTo>
                      <a:pt x="1155" y="1760"/>
                    </a:lnTo>
                    <a:lnTo>
                      <a:pt x="0" y="1760"/>
                    </a:lnTo>
                    <a:lnTo>
                      <a:pt x="0" y="0"/>
                    </a:lnTo>
                    <a:lnTo>
                      <a:pt x="11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1" name="Rectangle 27"/>
              <p:cNvSpPr>
                <a:spLocks noChangeArrowheads="1"/>
              </p:cNvSpPr>
              <p:nvPr/>
            </p:nvSpPr>
            <p:spPr bwMode="auto">
              <a:xfrm>
                <a:off x="3239" y="993"/>
                <a:ext cx="1157" cy="176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6892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51" y="1008"/>
                <a:ext cx="11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93" name="Picture 2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51" y="1008"/>
                <a:ext cx="11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94" name="Picture 3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51" y="1008"/>
                <a:ext cx="11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95" name="Picture 3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31" y="1033"/>
                <a:ext cx="1134" cy="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96" name="Freeform 32"/>
              <p:cNvSpPr>
                <a:spLocks noEditPoints="1"/>
              </p:cNvSpPr>
              <p:nvPr/>
            </p:nvSpPr>
            <p:spPr bwMode="auto">
              <a:xfrm>
                <a:off x="3220" y="1019"/>
                <a:ext cx="1155" cy="1761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0" y="1748"/>
                  </a:cxn>
                  <a:cxn ang="0">
                    <a:pos x="1145" y="1748"/>
                  </a:cxn>
                  <a:cxn ang="0">
                    <a:pos x="1145" y="13"/>
                  </a:cxn>
                  <a:cxn ang="0">
                    <a:pos x="10" y="13"/>
                  </a:cxn>
                  <a:cxn ang="0">
                    <a:pos x="1148" y="9"/>
                  </a:cxn>
                  <a:cxn ang="0">
                    <a:pos x="1148" y="1752"/>
                  </a:cxn>
                  <a:cxn ang="0">
                    <a:pos x="7" y="1752"/>
                  </a:cxn>
                  <a:cxn ang="0">
                    <a:pos x="7" y="9"/>
                  </a:cxn>
                  <a:cxn ang="0">
                    <a:pos x="1148" y="9"/>
                  </a:cxn>
                  <a:cxn ang="0">
                    <a:pos x="3" y="5"/>
                  </a:cxn>
                  <a:cxn ang="0">
                    <a:pos x="3" y="1757"/>
                  </a:cxn>
                  <a:cxn ang="0">
                    <a:pos x="1152" y="1757"/>
                  </a:cxn>
                  <a:cxn ang="0">
                    <a:pos x="1152" y="5"/>
                  </a:cxn>
                  <a:cxn ang="0">
                    <a:pos x="3" y="5"/>
                  </a:cxn>
                  <a:cxn ang="0">
                    <a:pos x="1155" y="0"/>
                  </a:cxn>
                  <a:cxn ang="0">
                    <a:pos x="1155" y="1761"/>
                  </a:cxn>
                  <a:cxn ang="0">
                    <a:pos x="0" y="1761"/>
                  </a:cxn>
                  <a:cxn ang="0">
                    <a:pos x="0" y="0"/>
                  </a:cxn>
                  <a:cxn ang="0">
                    <a:pos x="1155" y="0"/>
                  </a:cxn>
                </a:cxnLst>
                <a:rect l="0" t="0" r="r" b="b"/>
                <a:pathLst>
                  <a:path w="1155" h="1761">
                    <a:moveTo>
                      <a:pt x="10" y="13"/>
                    </a:moveTo>
                    <a:lnTo>
                      <a:pt x="10" y="1748"/>
                    </a:lnTo>
                    <a:lnTo>
                      <a:pt x="1145" y="1748"/>
                    </a:lnTo>
                    <a:lnTo>
                      <a:pt x="1145" y="13"/>
                    </a:lnTo>
                    <a:lnTo>
                      <a:pt x="10" y="13"/>
                    </a:lnTo>
                    <a:close/>
                    <a:moveTo>
                      <a:pt x="1148" y="9"/>
                    </a:moveTo>
                    <a:lnTo>
                      <a:pt x="1148" y="1752"/>
                    </a:lnTo>
                    <a:lnTo>
                      <a:pt x="7" y="1752"/>
                    </a:lnTo>
                    <a:lnTo>
                      <a:pt x="7" y="9"/>
                    </a:lnTo>
                    <a:lnTo>
                      <a:pt x="1148" y="9"/>
                    </a:lnTo>
                    <a:close/>
                    <a:moveTo>
                      <a:pt x="3" y="5"/>
                    </a:moveTo>
                    <a:lnTo>
                      <a:pt x="3" y="1757"/>
                    </a:lnTo>
                    <a:lnTo>
                      <a:pt x="1152" y="1757"/>
                    </a:lnTo>
                    <a:lnTo>
                      <a:pt x="1152" y="5"/>
                    </a:lnTo>
                    <a:lnTo>
                      <a:pt x="3" y="5"/>
                    </a:lnTo>
                    <a:close/>
                    <a:moveTo>
                      <a:pt x="1155" y="0"/>
                    </a:moveTo>
                    <a:lnTo>
                      <a:pt x="1155" y="1761"/>
                    </a:lnTo>
                    <a:lnTo>
                      <a:pt x="0" y="1761"/>
                    </a:lnTo>
                    <a:lnTo>
                      <a:pt x="0" y="0"/>
                    </a:lnTo>
                    <a:lnTo>
                      <a:pt x="1155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8039"/>
            <a:ext cx="6858048" cy="574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5"/>
            <a:ext cx="82153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відбувся процес інтенсивного озброєння Німеччини?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14356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/>
                </a:solidFill>
              </a:rPr>
              <a:t>Міждисциплінарна</a:t>
            </a:r>
            <a:r>
              <a:rPr lang="uk-UA" sz="2800" b="1" dirty="0" smtClean="0">
                <a:solidFill>
                  <a:schemeClr val="accent2"/>
                </a:solidFill>
              </a:rPr>
              <a:t> інтеграція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8090" y="1643050"/>
            <a:ext cx="6547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Світова література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967335"/>
            <a:ext cx="83582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ображення проблем  “ міжвоєнного 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успільства ”   у 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світовій літературі на прикладі творчості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Е. М. Ремарка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5286412"/>
          </a:xfrm>
        </p:spPr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</a:rPr>
              <a:t>Розставте історичні події у хронологічній послідовності: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002060"/>
                </a:solidFill>
              </a:rPr>
              <a:t> - Підписання Мюнхенської угоди;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- Окупація Японією Маньчжурії;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                   - Підписання пакту </a:t>
            </a:r>
            <a:r>
              <a:rPr lang="uk-UA" sz="2800" dirty="0" err="1" smtClean="0">
                <a:solidFill>
                  <a:srgbClr val="002060"/>
                </a:solidFill>
              </a:rPr>
              <a:t>Ріббентропа</a:t>
            </a:r>
            <a:r>
              <a:rPr lang="uk-UA" sz="2800" dirty="0" smtClean="0">
                <a:solidFill>
                  <a:srgbClr val="002060"/>
                </a:solidFill>
              </a:rPr>
              <a:t> – Молотова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-  </a:t>
            </a:r>
            <a:r>
              <a:rPr lang="uk-UA" sz="2800" dirty="0" err="1" smtClean="0">
                <a:solidFill>
                  <a:srgbClr val="002060"/>
                </a:solidFill>
              </a:rPr>
              <a:t>Аншлюз</a:t>
            </a:r>
            <a:r>
              <a:rPr lang="uk-UA" sz="2800" dirty="0" smtClean="0">
                <a:solidFill>
                  <a:srgbClr val="002060"/>
                </a:solidFill>
              </a:rPr>
              <a:t>  Австрії;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      - Створення вісі Рим – Берлін – Токіо;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- встановлення фашизму в Іспанії;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- Окупація Італією Ефіопії;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         - Прихід Гітлера до влади в Німеччині.</a:t>
            </a:r>
            <a:br>
              <a:rPr lang="uk-UA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3"/>
          <p:cNvGrpSpPr>
            <a:grpSpLocks noChangeAspect="1"/>
          </p:cNvGrpSpPr>
          <p:nvPr/>
        </p:nvGrpSpPr>
        <p:grpSpPr bwMode="auto">
          <a:xfrm>
            <a:off x="357158" y="571500"/>
            <a:ext cx="8358246" cy="5929334"/>
            <a:chOff x="720" y="360"/>
            <a:chExt cx="4050" cy="3330"/>
          </a:xfrm>
        </p:grpSpPr>
        <p:sp>
          <p:nvSpPr>
            <p:cNvPr id="4098" name="AutoShape 2"/>
            <p:cNvSpPr>
              <a:spLocks noChangeAspect="1" noChangeArrowheads="1" noTextEdit="1"/>
            </p:cNvSpPr>
            <p:nvPr/>
          </p:nvSpPr>
          <p:spPr bwMode="auto">
            <a:xfrm>
              <a:off x="720" y="360"/>
              <a:ext cx="4050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238" y="503"/>
              <a:ext cx="31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Це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1510" y="503"/>
              <a:ext cx="98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трапилось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437" y="503"/>
              <a:ext cx="89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протягом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283" y="503"/>
              <a:ext cx="59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однієї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832" y="503"/>
              <a:ext cx="49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доби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4239" y="503"/>
              <a:ext cx="23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>
              <a:off x="870" y="782"/>
              <a:ext cx="3716" cy="2334"/>
              <a:chOff x="870" y="782"/>
              <a:chExt cx="3716" cy="2334"/>
            </a:xfrm>
          </p:grpSpPr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902" y="782"/>
                <a:ext cx="3684" cy="229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 noEditPoints="1"/>
              </p:cNvSpPr>
              <p:nvPr/>
            </p:nvSpPr>
            <p:spPr bwMode="auto">
              <a:xfrm>
                <a:off x="904" y="784"/>
                <a:ext cx="3680" cy="2295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2276"/>
                  </a:cxn>
                  <a:cxn ang="0">
                    <a:pos x="3663" y="2276"/>
                  </a:cxn>
                  <a:cxn ang="0">
                    <a:pos x="3663" y="18"/>
                  </a:cxn>
                  <a:cxn ang="0">
                    <a:pos x="17" y="18"/>
                  </a:cxn>
                  <a:cxn ang="0">
                    <a:pos x="3669" y="12"/>
                  </a:cxn>
                  <a:cxn ang="0">
                    <a:pos x="3669" y="2282"/>
                  </a:cxn>
                  <a:cxn ang="0">
                    <a:pos x="11" y="2282"/>
                  </a:cxn>
                  <a:cxn ang="0">
                    <a:pos x="11" y="12"/>
                  </a:cxn>
                  <a:cxn ang="0">
                    <a:pos x="3669" y="12"/>
                  </a:cxn>
                  <a:cxn ang="0">
                    <a:pos x="6" y="6"/>
                  </a:cxn>
                  <a:cxn ang="0">
                    <a:pos x="6" y="2289"/>
                  </a:cxn>
                  <a:cxn ang="0">
                    <a:pos x="3674" y="2289"/>
                  </a:cxn>
                  <a:cxn ang="0">
                    <a:pos x="3674" y="6"/>
                  </a:cxn>
                  <a:cxn ang="0">
                    <a:pos x="6" y="6"/>
                  </a:cxn>
                  <a:cxn ang="0">
                    <a:pos x="3680" y="0"/>
                  </a:cxn>
                  <a:cxn ang="0">
                    <a:pos x="3680" y="2295"/>
                  </a:cxn>
                  <a:cxn ang="0">
                    <a:pos x="0" y="2295"/>
                  </a:cxn>
                  <a:cxn ang="0">
                    <a:pos x="0" y="0"/>
                  </a:cxn>
                  <a:cxn ang="0">
                    <a:pos x="3680" y="0"/>
                  </a:cxn>
                </a:cxnLst>
                <a:rect l="0" t="0" r="r" b="b"/>
                <a:pathLst>
                  <a:path w="3680" h="2295">
                    <a:moveTo>
                      <a:pt x="17" y="18"/>
                    </a:moveTo>
                    <a:lnTo>
                      <a:pt x="17" y="2276"/>
                    </a:lnTo>
                    <a:lnTo>
                      <a:pt x="3663" y="2276"/>
                    </a:lnTo>
                    <a:lnTo>
                      <a:pt x="3663" y="18"/>
                    </a:lnTo>
                    <a:lnTo>
                      <a:pt x="17" y="18"/>
                    </a:lnTo>
                    <a:close/>
                    <a:moveTo>
                      <a:pt x="3669" y="12"/>
                    </a:moveTo>
                    <a:lnTo>
                      <a:pt x="3669" y="2282"/>
                    </a:lnTo>
                    <a:lnTo>
                      <a:pt x="11" y="2282"/>
                    </a:lnTo>
                    <a:lnTo>
                      <a:pt x="11" y="12"/>
                    </a:lnTo>
                    <a:lnTo>
                      <a:pt x="3669" y="12"/>
                    </a:lnTo>
                    <a:close/>
                    <a:moveTo>
                      <a:pt x="6" y="6"/>
                    </a:moveTo>
                    <a:lnTo>
                      <a:pt x="6" y="2289"/>
                    </a:lnTo>
                    <a:lnTo>
                      <a:pt x="3674" y="2289"/>
                    </a:lnTo>
                    <a:lnTo>
                      <a:pt x="3674" y="6"/>
                    </a:lnTo>
                    <a:lnTo>
                      <a:pt x="6" y="6"/>
                    </a:lnTo>
                    <a:close/>
                    <a:moveTo>
                      <a:pt x="3680" y="0"/>
                    </a:moveTo>
                    <a:lnTo>
                      <a:pt x="3680" y="2295"/>
                    </a:lnTo>
                    <a:lnTo>
                      <a:pt x="0" y="2295"/>
                    </a:lnTo>
                    <a:lnTo>
                      <a:pt x="0" y="0"/>
                    </a:ln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902" y="782"/>
                <a:ext cx="3684" cy="229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4110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3" y="804"/>
                <a:ext cx="3645" cy="2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1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3" y="804"/>
                <a:ext cx="3645" cy="2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2" name="Picture 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3" y="804"/>
                <a:ext cx="3645" cy="2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89" y="841"/>
                <a:ext cx="3645" cy="2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4" name="Freeform 18"/>
              <p:cNvSpPr>
                <a:spLocks noEditPoints="1"/>
              </p:cNvSpPr>
              <p:nvPr/>
            </p:nvSpPr>
            <p:spPr bwMode="auto">
              <a:xfrm>
                <a:off x="870" y="821"/>
                <a:ext cx="3680" cy="2295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2276"/>
                  </a:cxn>
                  <a:cxn ang="0">
                    <a:pos x="3663" y="2276"/>
                  </a:cxn>
                  <a:cxn ang="0">
                    <a:pos x="3663" y="18"/>
                  </a:cxn>
                  <a:cxn ang="0">
                    <a:pos x="17" y="18"/>
                  </a:cxn>
                  <a:cxn ang="0">
                    <a:pos x="3669" y="12"/>
                  </a:cxn>
                  <a:cxn ang="0">
                    <a:pos x="3669" y="2282"/>
                  </a:cxn>
                  <a:cxn ang="0">
                    <a:pos x="12" y="2282"/>
                  </a:cxn>
                  <a:cxn ang="0">
                    <a:pos x="12" y="12"/>
                  </a:cxn>
                  <a:cxn ang="0">
                    <a:pos x="3669" y="12"/>
                  </a:cxn>
                  <a:cxn ang="0">
                    <a:pos x="6" y="6"/>
                  </a:cxn>
                  <a:cxn ang="0">
                    <a:pos x="6" y="2289"/>
                  </a:cxn>
                  <a:cxn ang="0">
                    <a:pos x="3674" y="2289"/>
                  </a:cxn>
                  <a:cxn ang="0">
                    <a:pos x="3674" y="6"/>
                  </a:cxn>
                  <a:cxn ang="0">
                    <a:pos x="6" y="6"/>
                  </a:cxn>
                  <a:cxn ang="0">
                    <a:pos x="3680" y="0"/>
                  </a:cxn>
                  <a:cxn ang="0">
                    <a:pos x="3680" y="2295"/>
                  </a:cxn>
                  <a:cxn ang="0">
                    <a:pos x="0" y="2295"/>
                  </a:cxn>
                  <a:cxn ang="0">
                    <a:pos x="0" y="0"/>
                  </a:cxn>
                  <a:cxn ang="0">
                    <a:pos x="3680" y="0"/>
                  </a:cxn>
                </a:cxnLst>
                <a:rect l="0" t="0" r="r" b="b"/>
                <a:pathLst>
                  <a:path w="3680" h="2295">
                    <a:moveTo>
                      <a:pt x="17" y="18"/>
                    </a:moveTo>
                    <a:lnTo>
                      <a:pt x="17" y="2276"/>
                    </a:lnTo>
                    <a:lnTo>
                      <a:pt x="3663" y="2276"/>
                    </a:lnTo>
                    <a:lnTo>
                      <a:pt x="3663" y="18"/>
                    </a:lnTo>
                    <a:lnTo>
                      <a:pt x="17" y="18"/>
                    </a:lnTo>
                    <a:close/>
                    <a:moveTo>
                      <a:pt x="3669" y="12"/>
                    </a:moveTo>
                    <a:lnTo>
                      <a:pt x="3669" y="2282"/>
                    </a:lnTo>
                    <a:lnTo>
                      <a:pt x="12" y="2282"/>
                    </a:lnTo>
                    <a:lnTo>
                      <a:pt x="12" y="12"/>
                    </a:lnTo>
                    <a:lnTo>
                      <a:pt x="3669" y="12"/>
                    </a:lnTo>
                    <a:close/>
                    <a:moveTo>
                      <a:pt x="6" y="6"/>
                    </a:moveTo>
                    <a:lnTo>
                      <a:pt x="6" y="2289"/>
                    </a:lnTo>
                    <a:lnTo>
                      <a:pt x="3674" y="2289"/>
                    </a:lnTo>
                    <a:lnTo>
                      <a:pt x="3674" y="6"/>
                    </a:lnTo>
                    <a:lnTo>
                      <a:pt x="6" y="6"/>
                    </a:lnTo>
                    <a:close/>
                    <a:moveTo>
                      <a:pt x="3680" y="0"/>
                    </a:moveTo>
                    <a:lnTo>
                      <a:pt x="3680" y="2295"/>
                    </a:lnTo>
                    <a:lnTo>
                      <a:pt x="0" y="2295"/>
                    </a:lnTo>
                    <a:lnTo>
                      <a:pt x="0" y="0"/>
                    </a:ln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CCFF66"/>
              </a:solidFill>
              <a:ln w="2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1013" y="3167"/>
              <a:ext cx="111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Захоплення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2077" y="3167"/>
              <a:ext cx="129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фашистською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3310" y="3167"/>
              <a:ext cx="119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Німеччиною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2486" y="3374"/>
              <a:ext cx="69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Австрії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cover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 noChangeAspect="1"/>
          </p:cNvGrpSpPr>
          <p:nvPr/>
        </p:nvGrpSpPr>
        <p:grpSpPr bwMode="auto">
          <a:xfrm>
            <a:off x="1089025" y="357166"/>
            <a:ext cx="7415212" cy="6072230"/>
            <a:chOff x="686" y="436"/>
            <a:chExt cx="4671" cy="3431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728" y="436"/>
              <a:ext cx="26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942" y="436"/>
              <a:ext cx="11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Століття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061" y="436"/>
              <a:ext cx="2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2230" y="436"/>
              <a:ext cx="98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коротка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149" y="436"/>
              <a:ext cx="67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мить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759" y="436"/>
              <a:ext cx="33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4045" y="436"/>
              <a:ext cx="114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сторінках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984" y="586"/>
              <a:ext cx="7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нашої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1623" y="586"/>
              <a:ext cx="99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шкільної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551" y="586"/>
              <a:ext cx="82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Історії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3268" y="586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3373" y="586"/>
              <a:ext cx="7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Однак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4030" y="586"/>
              <a:ext cx="51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уже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4488" y="586"/>
              <a:ext cx="63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через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2236" y="739"/>
              <a:ext cx="55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одне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2727" y="739"/>
              <a:ext cx="115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століття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1924" y="926"/>
              <a:ext cx="7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нікого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2590" y="926"/>
              <a:ext cx="19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2733" y="926"/>
              <a:ext cx="43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нас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114" y="926"/>
              <a:ext cx="32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381" y="926"/>
              <a:ext cx="5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буде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3822" y="926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686" y="1305"/>
              <a:ext cx="88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Завжди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1504" y="1305"/>
              <a:ext cx="8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будуть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299" y="1305"/>
              <a:ext cx="138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лондонський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614" y="1305"/>
              <a:ext cx="60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міст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4110" y="1305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6" name="Rectangle 32"/>
            <p:cNvSpPr>
              <a:spLocks noChangeArrowheads="1"/>
            </p:cNvSpPr>
            <p:nvPr/>
          </p:nvSpPr>
          <p:spPr bwMode="auto">
            <a:xfrm>
              <a:off x="4215" y="1305"/>
              <a:ext cx="101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паризьке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808" y="1458"/>
              <a:ext cx="77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метро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1475" y="1458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1579" y="1458"/>
              <a:ext cx="109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токійські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2605" y="1458"/>
              <a:ext cx="120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проспекти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3691" y="1458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798" y="1458"/>
              <a:ext cx="104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стадіони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4768" y="1458"/>
              <a:ext cx="45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Лос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5125" y="1458"/>
              <a:ext cx="1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1213" y="1608"/>
              <a:ext cx="120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Анджелеса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2305" y="1608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7" name="Rectangle 43"/>
            <p:cNvSpPr>
              <a:spLocks noChangeArrowheads="1"/>
            </p:cNvSpPr>
            <p:nvPr/>
          </p:nvSpPr>
          <p:spPr bwMode="auto">
            <a:xfrm>
              <a:off x="2409" y="1608"/>
              <a:ext cx="97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фабрики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3322" y="1608"/>
              <a:ext cx="70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Осаки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3920" y="1608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4024" y="1608"/>
              <a:ext cx="81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Кельна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4732" y="1608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823" y="1760"/>
              <a:ext cx="99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Торонто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1704" y="1760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1808" y="1760"/>
              <a:ext cx="22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1980" y="1760"/>
              <a:ext cx="138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мурашниках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3298" y="1760"/>
              <a:ext cx="201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спалахуватимуть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823" y="1911"/>
              <a:ext cx="2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990" y="1911"/>
              <a:ext cx="153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гаснутимуть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2450" y="1911"/>
              <a:ext cx="114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незліченні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3521" y="1911"/>
              <a:ext cx="114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світлячки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4601" y="1911"/>
              <a:ext cx="63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вікон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5125" y="1911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1466" y="2063"/>
              <a:ext cx="74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Хтось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2150" y="2063"/>
              <a:ext cx="5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буде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2638" y="2063"/>
              <a:ext cx="103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гортати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6" name="Rectangle 62"/>
            <p:cNvSpPr>
              <a:spLocks noChangeArrowheads="1"/>
            </p:cNvSpPr>
            <p:nvPr/>
          </p:nvSpPr>
          <p:spPr bwMode="auto">
            <a:xfrm>
              <a:off x="3605" y="2063"/>
              <a:ext cx="104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сторінки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1323" y="2213"/>
              <a:ext cx="130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підручників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8" name="Rectangle 64"/>
            <p:cNvSpPr>
              <a:spLocks noChangeArrowheads="1"/>
            </p:cNvSpPr>
            <p:nvPr/>
          </p:nvSpPr>
          <p:spPr bwMode="auto">
            <a:xfrm>
              <a:off x="2507" y="2213"/>
              <a:ext cx="26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9" name="Rectangle 65"/>
            <p:cNvSpPr>
              <a:spLocks noChangeArrowheads="1"/>
            </p:cNvSpPr>
            <p:nvPr/>
          </p:nvSpPr>
          <p:spPr bwMode="auto">
            <a:xfrm>
              <a:off x="2676" y="2213"/>
              <a:ext cx="24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0" name="Rectangle 66"/>
            <p:cNvSpPr>
              <a:spLocks noChangeArrowheads="1"/>
            </p:cNvSpPr>
            <p:nvPr/>
          </p:nvSpPr>
          <p:spPr bwMode="auto">
            <a:xfrm>
              <a:off x="2825" y="2213"/>
              <a:ext cx="124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накривати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1" name="Rectangle 67"/>
            <p:cNvSpPr>
              <a:spLocks noChangeArrowheads="1"/>
            </p:cNvSpPr>
            <p:nvPr/>
          </p:nvSpPr>
          <p:spPr bwMode="auto">
            <a:xfrm>
              <a:off x="3994" y="2213"/>
              <a:ext cx="55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стіл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2" name="Rectangle 68"/>
            <p:cNvSpPr>
              <a:spLocks noChangeArrowheads="1"/>
            </p:cNvSpPr>
            <p:nvPr/>
          </p:nvSpPr>
          <p:spPr bwMode="auto">
            <a:xfrm>
              <a:off x="4453" y="2213"/>
              <a:ext cx="26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3" name="Rectangle 69"/>
            <p:cNvSpPr>
              <a:spLocks noChangeArrowheads="1"/>
            </p:cNvSpPr>
            <p:nvPr/>
          </p:nvSpPr>
          <p:spPr bwMode="auto">
            <a:xfrm>
              <a:off x="4622" y="2213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4" name="Rectangle 70"/>
            <p:cNvSpPr>
              <a:spLocks noChangeArrowheads="1"/>
            </p:cNvSpPr>
            <p:nvPr/>
          </p:nvSpPr>
          <p:spPr bwMode="auto">
            <a:xfrm>
              <a:off x="1287" y="2366"/>
              <a:ext cx="154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зустрічатися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5" name="Rectangle 71"/>
            <p:cNvSpPr>
              <a:spLocks noChangeArrowheads="1"/>
            </p:cNvSpPr>
            <p:nvPr/>
          </p:nvSpPr>
          <p:spPr bwMode="auto">
            <a:xfrm>
              <a:off x="2751" y="2366"/>
              <a:ext cx="19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6" name="Rectangle 72"/>
            <p:cNvSpPr>
              <a:spLocks noChangeArrowheads="1"/>
            </p:cNvSpPr>
            <p:nvPr/>
          </p:nvSpPr>
          <p:spPr bwMode="auto">
            <a:xfrm>
              <a:off x="2894" y="2366"/>
              <a:ext cx="94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друзями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7" name="Rectangle 73"/>
            <p:cNvSpPr>
              <a:spLocks noChangeArrowheads="1"/>
            </p:cNvSpPr>
            <p:nvPr/>
          </p:nvSpPr>
          <p:spPr bwMode="auto">
            <a:xfrm>
              <a:off x="3733" y="2366"/>
              <a:ext cx="26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8" name="Rectangle 74"/>
            <p:cNvSpPr>
              <a:spLocks noChangeArrowheads="1"/>
            </p:cNvSpPr>
            <p:nvPr/>
          </p:nvSpPr>
          <p:spPr bwMode="auto">
            <a:xfrm>
              <a:off x="3902" y="2366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59" name="Rectangle 75"/>
            <p:cNvSpPr>
              <a:spLocks noChangeArrowheads="1"/>
            </p:cNvSpPr>
            <p:nvPr/>
          </p:nvSpPr>
          <p:spPr bwMode="auto">
            <a:xfrm>
              <a:off x="4006" y="2366"/>
              <a:ext cx="82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радіти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0" name="Rectangle 76"/>
            <p:cNvSpPr>
              <a:spLocks noChangeArrowheads="1"/>
            </p:cNvSpPr>
            <p:nvPr/>
          </p:nvSpPr>
          <p:spPr bwMode="auto">
            <a:xfrm>
              <a:off x="1918" y="2516"/>
              <a:ext cx="140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народженню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1" name="Rectangle 77"/>
            <p:cNvSpPr>
              <a:spLocks noChangeArrowheads="1"/>
            </p:cNvSpPr>
            <p:nvPr/>
          </p:nvSpPr>
          <p:spPr bwMode="auto">
            <a:xfrm>
              <a:off x="3248" y="2516"/>
              <a:ext cx="8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дитини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2" name="Rectangle 78"/>
            <p:cNvSpPr>
              <a:spLocks noChangeArrowheads="1"/>
            </p:cNvSpPr>
            <p:nvPr/>
          </p:nvSpPr>
          <p:spPr bwMode="auto">
            <a:xfrm>
              <a:off x="4027" y="2516"/>
              <a:ext cx="15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3" name="Rectangle 79"/>
            <p:cNvSpPr>
              <a:spLocks noChangeArrowheads="1"/>
            </p:cNvSpPr>
            <p:nvPr/>
          </p:nvSpPr>
          <p:spPr bwMode="auto">
            <a:xfrm>
              <a:off x="1373" y="2895"/>
              <a:ext cx="3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Це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4" name="Rectangle 80"/>
            <p:cNvSpPr>
              <a:spLocks noChangeArrowheads="1"/>
            </p:cNvSpPr>
            <p:nvPr/>
          </p:nvSpPr>
          <p:spPr bwMode="auto">
            <a:xfrm>
              <a:off x="1677" y="2895"/>
              <a:ext cx="5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буде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5" name="Rectangle 81"/>
            <p:cNvSpPr>
              <a:spLocks noChangeArrowheads="1"/>
            </p:cNvSpPr>
            <p:nvPr/>
          </p:nvSpPr>
          <p:spPr bwMode="auto">
            <a:xfrm>
              <a:off x="2165" y="2895"/>
              <a:ext cx="70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хтось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6" name="Rectangle 82"/>
            <p:cNvSpPr>
              <a:spLocks noChangeArrowheads="1"/>
            </p:cNvSpPr>
            <p:nvPr/>
          </p:nvSpPr>
          <p:spPr bwMode="auto">
            <a:xfrm>
              <a:off x="2810" y="2895"/>
              <a:ext cx="1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“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7" name="Rectangle 83"/>
            <p:cNvSpPr>
              <a:spLocks noChangeArrowheads="1"/>
            </p:cNvSpPr>
            <p:nvPr/>
          </p:nvSpPr>
          <p:spPr bwMode="auto">
            <a:xfrm>
              <a:off x="2903" y="2895"/>
              <a:ext cx="71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інший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8" name="Rectangle 84"/>
            <p:cNvSpPr>
              <a:spLocks noChangeArrowheads="1"/>
            </p:cNvSpPr>
            <p:nvPr/>
          </p:nvSpPr>
          <p:spPr bwMode="auto">
            <a:xfrm>
              <a:off x="3512" y="2895"/>
              <a:ext cx="1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”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69" name="Rectangle 85"/>
            <p:cNvSpPr>
              <a:spLocks noChangeArrowheads="1"/>
            </p:cNvSpPr>
            <p:nvPr/>
          </p:nvSpPr>
          <p:spPr bwMode="auto">
            <a:xfrm>
              <a:off x="3652" y="2895"/>
              <a:ext cx="2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0" name="Rectangle 86"/>
            <p:cNvSpPr>
              <a:spLocks noChangeArrowheads="1"/>
            </p:cNvSpPr>
            <p:nvPr/>
          </p:nvSpPr>
          <p:spPr bwMode="auto">
            <a:xfrm>
              <a:off x="3822" y="2895"/>
              <a:ext cx="32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1" name="Rectangle 87"/>
            <p:cNvSpPr>
              <a:spLocks noChangeArrowheads="1"/>
            </p:cNvSpPr>
            <p:nvPr/>
          </p:nvSpPr>
          <p:spPr bwMode="auto">
            <a:xfrm>
              <a:off x="4090" y="2895"/>
              <a:ext cx="37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2" name="Rectangle 88"/>
            <p:cNvSpPr>
              <a:spLocks noChangeArrowheads="1"/>
            </p:cNvSpPr>
            <p:nvPr/>
          </p:nvSpPr>
          <p:spPr bwMode="auto">
            <a:xfrm>
              <a:off x="4372" y="2895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3" name="Rectangle 89"/>
            <p:cNvSpPr>
              <a:spLocks noChangeArrowheads="1"/>
            </p:cNvSpPr>
            <p:nvPr/>
          </p:nvSpPr>
          <p:spPr bwMode="auto">
            <a:xfrm>
              <a:off x="975" y="3085"/>
              <a:ext cx="3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Як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4" name="Rectangle 90"/>
            <p:cNvSpPr>
              <a:spLocks noChangeArrowheads="1"/>
            </p:cNvSpPr>
            <p:nvPr/>
          </p:nvSpPr>
          <p:spPr bwMode="auto">
            <a:xfrm>
              <a:off x="1278" y="3085"/>
              <a:ext cx="1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5" name="Rectangle 91"/>
            <p:cNvSpPr>
              <a:spLocks noChangeArrowheads="1"/>
            </p:cNvSpPr>
            <p:nvPr/>
          </p:nvSpPr>
          <p:spPr bwMode="auto">
            <a:xfrm>
              <a:off x="1388" y="3085"/>
              <a:ext cx="65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перед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6" name="Rectangle 92"/>
            <p:cNvSpPr>
              <a:spLocks noChangeArrowheads="1"/>
            </p:cNvSpPr>
            <p:nvPr/>
          </p:nvSpPr>
          <p:spPr bwMode="auto">
            <a:xfrm>
              <a:off x="1983" y="3085"/>
              <a:ext cx="62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нами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7" name="Rectangle 93"/>
            <p:cNvSpPr>
              <a:spLocks noChangeArrowheads="1"/>
            </p:cNvSpPr>
            <p:nvPr/>
          </p:nvSpPr>
          <p:spPr bwMode="auto">
            <a:xfrm>
              <a:off x="2504" y="3085"/>
              <a:ext cx="20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8" name="Rectangle 94"/>
            <p:cNvSpPr>
              <a:spLocks noChangeArrowheads="1"/>
            </p:cNvSpPr>
            <p:nvPr/>
          </p:nvSpPr>
          <p:spPr bwMode="auto">
            <a:xfrm>
              <a:off x="2608" y="3085"/>
              <a:ext cx="1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79" name="Rectangle 95"/>
            <p:cNvSpPr>
              <a:spLocks noChangeArrowheads="1"/>
            </p:cNvSpPr>
            <p:nvPr/>
          </p:nvSpPr>
          <p:spPr bwMode="auto">
            <a:xfrm>
              <a:off x="2721" y="3085"/>
              <a:ext cx="56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була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0" name="Rectangle 96"/>
            <p:cNvSpPr>
              <a:spLocks noChangeArrowheads="1"/>
            </p:cNvSpPr>
            <p:nvPr/>
          </p:nvSpPr>
          <p:spPr bwMode="auto">
            <a:xfrm>
              <a:off x="3233" y="3085"/>
              <a:ext cx="71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безліч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1" name="Rectangle 97"/>
            <p:cNvSpPr>
              <a:spLocks noChangeArrowheads="1"/>
            </p:cNvSpPr>
            <p:nvPr/>
          </p:nvSpPr>
          <p:spPr bwMode="auto">
            <a:xfrm>
              <a:off x="3881" y="3085"/>
              <a:ext cx="1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“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2" name="Rectangle 98"/>
            <p:cNvSpPr>
              <a:spLocks noChangeArrowheads="1"/>
            </p:cNvSpPr>
            <p:nvPr/>
          </p:nvSpPr>
          <p:spPr bwMode="auto">
            <a:xfrm>
              <a:off x="3977" y="3085"/>
              <a:ext cx="69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інших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3" name="Rectangle 99"/>
            <p:cNvSpPr>
              <a:spLocks noChangeArrowheads="1"/>
            </p:cNvSpPr>
            <p:nvPr/>
          </p:nvSpPr>
          <p:spPr bwMode="auto">
            <a:xfrm>
              <a:off x="4566" y="3085"/>
              <a:ext cx="3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”…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4" name="Rectangle 100"/>
            <p:cNvSpPr>
              <a:spLocks noChangeArrowheads="1"/>
            </p:cNvSpPr>
            <p:nvPr/>
          </p:nvSpPr>
          <p:spPr bwMode="auto">
            <a:xfrm>
              <a:off x="3813" y="3464"/>
              <a:ext cx="75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Христос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5" name="Rectangle 101"/>
            <p:cNvSpPr>
              <a:spLocks noChangeArrowheads="1"/>
            </p:cNvSpPr>
            <p:nvPr/>
          </p:nvSpPr>
          <p:spPr bwMode="auto">
            <a:xfrm>
              <a:off x="4524" y="3464"/>
              <a:ext cx="78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Яннарас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5214" y="3464"/>
              <a:ext cx="12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3004" y="3651"/>
              <a:ext cx="83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сучасний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8" name="Rectangle 104"/>
            <p:cNvSpPr>
              <a:spLocks noChangeArrowheads="1"/>
            </p:cNvSpPr>
            <p:nvPr/>
          </p:nvSpPr>
          <p:spPr bwMode="auto">
            <a:xfrm>
              <a:off x="3798" y="3651"/>
              <a:ext cx="8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грецький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89" name="Rectangle 105"/>
            <p:cNvSpPr>
              <a:spLocks noChangeArrowheads="1"/>
            </p:cNvSpPr>
            <p:nvPr/>
          </p:nvSpPr>
          <p:spPr bwMode="auto">
            <a:xfrm>
              <a:off x="4610" y="3651"/>
              <a:ext cx="74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філософ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 noChangeAspect="1"/>
          </p:cNvGrpSpPr>
          <p:nvPr/>
        </p:nvGrpSpPr>
        <p:grpSpPr bwMode="auto">
          <a:xfrm>
            <a:off x="1214438" y="642938"/>
            <a:ext cx="7286652" cy="5286375"/>
            <a:chOff x="765" y="405"/>
            <a:chExt cx="4140" cy="3330"/>
          </a:xfrm>
        </p:grpSpPr>
        <p:sp>
          <p:nvSpPr>
            <p:cNvPr id="3074" name="AutoShape 2"/>
            <p:cNvSpPr>
              <a:spLocks noChangeAspect="1" noChangeArrowheads="1" noTextEdit="1"/>
            </p:cNvSpPr>
            <p:nvPr/>
          </p:nvSpPr>
          <p:spPr bwMode="auto">
            <a:xfrm>
              <a:off x="765" y="405"/>
              <a:ext cx="4140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1154" y="3330"/>
              <a:ext cx="119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Австрійці</a:t>
              </a: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   радо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058" y="334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497" y="3342"/>
              <a:ext cx="61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вітають</a:t>
              </a: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111" y="3342"/>
              <a:ext cx="98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фашистські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026" y="3342"/>
              <a:ext cx="651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війська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90" name="Group 18"/>
            <p:cNvGrpSpPr>
              <a:grpSpLocks/>
            </p:cNvGrpSpPr>
            <p:nvPr/>
          </p:nvGrpSpPr>
          <p:grpSpPr bwMode="auto">
            <a:xfrm>
              <a:off x="953" y="494"/>
              <a:ext cx="3798" cy="2691"/>
              <a:chOff x="953" y="494"/>
              <a:chExt cx="3798" cy="2691"/>
            </a:xfrm>
          </p:grpSpPr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986" y="494"/>
                <a:ext cx="3765" cy="26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Freeform 11"/>
              <p:cNvSpPr>
                <a:spLocks noEditPoints="1"/>
              </p:cNvSpPr>
              <p:nvPr/>
            </p:nvSpPr>
            <p:spPr bwMode="auto">
              <a:xfrm>
                <a:off x="988" y="496"/>
                <a:ext cx="3761" cy="2652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2633"/>
                  </a:cxn>
                  <a:cxn ang="0">
                    <a:pos x="3744" y="2633"/>
                  </a:cxn>
                  <a:cxn ang="0">
                    <a:pos x="3744" y="18"/>
                  </a:cxn>
                  <a:cxn ang="0">
                    <a:pos x="17" y="18"/>
                  </a:cxn>
                  <a:cxn ang="0">
                    <a:pos x="3750" y="12"/>
                  </a:cxn>
                  <a:cxn ang="0">
                    <a:pos x="3750" y="2639"/>
                  </a:cxn>
                  <a:cxn ang="0">
                    <a:pos x="11" y="2639"/>
                  </a:cxn>
                  <a:cxn ang="0">
                    <a:pos x="11" y="12"/>
                  </a:cxn>
                  <a:cxn ang="0">
                    <a:pos x="3750" y="12"/>
                  </a:cxn>
                  <a:cxn ang="0">
                    <a:pos x="5" y="6"/>
                  </a:cxn>
                  <a:cxn ang="0">
                    <a:pos x="5" y="2646"/>
                  </a:cxn>
                  <a:cxn ang="0">
                    <a:pos x="3755" y="2646"/>
                  </a:cxn>
                  <a:cxn ang="0">
                    <a:pos x="3755" y="6"/>
                  </a:cxn>
                  <a:cxn ang="0">
                    <a:pos x="5" y="6"/>
                  </a:cxn>
                  <a:cxn ang="0">
                    <a:pos x="3761" y="0"/>
                  </a:cxn>
                  <a:cxn ang="0">
                    <a:pos x="3761" y="2652"/>
                  </a:cxn>
                  <a:cxn ang="0">
                    <a:pos x="0" y="2652"/>
                  </a:cxn>
                  <a:cxn ang="0">
                    <a:pos x="0" y="0"/>
                  </a:cxn>
                  <a:cxn ang="0">
                    <a:pos x="3761" y="0"/>
                  </a:cxn>
                </a:cxnLst>
                <a:rect l="0" t="0" r="r" b="b"/>
                <a:pathLst>
                  <a:path w="3761" h="2652">
                    <a:moveTo>
                      <a:pt x="17" y="18"/>
                    </a:moveTo>
                    <a:lnTo>
                      <a:pt x="17" y="2633"/>
                    </a:lnTo>
                    <a:lnTo>
                      <a:pt x="3744" y="2633"/>
                    </a:lnTo>
                    <a:lnTo>
                      <a:pt x="3744" y="18"/>
                    </a:lnTo>
                    <a:lnTo>
                      <a:pt x="17" y="18"/>
                    </a:lnTo>
                    <a:close/>
                    <a:moveTo>
                      <a:pt x="3750" y="12"/>
                    </a:moveTo>
                    <a:lnTo>
                      <a:pt x="3750" y="2639"/>
                    </a:lnTo>
                    <a:lnTo>
                      <a:pt x="11" y="2639"/>
                    </a:lnTo>
                    <a:lnTo>
                      <a:pt x="11" y="12"/>
                    </a:lnTo>
                    <a:lnTo>
                      <a:pt x="3750" y="12"/>
                    </a:lnTo>
                    <a:close/>
                    <a:moveTo>
                      <a:pt x="5" y="6"/>
                    </a:moveTo>
                    <a:lnTo>
                      <a:pt x="5" y="2646"/>
                    </a:lnTo>
                    <a:lnTo>
                      <a:pt x="3755" y="2646"/>
                    </a:lnTo>
                    <a:lnTo>
                      <a:pt x="3755" y="6"/>
                    </a:lnTo>
                    <a:lnTo>
                      <a:pt x="5" y="6"/>
                    </a:lnTo>
                    <a:close/>
                    <a:moveTo>
                      <a:pt x="3761" y="0"/>
                    </a:moveTo>
                    <a:lnTo>
                      <a:pt x="3761" y="2652"/>
                    </a:lnTo>
                    <a:lnTo>
                      <a:pt x="0" y="2652"/>
                    </a:lnTo>
                    <a:lnTo>
                      <a:pt x="0" y="0"/>
                    </a:lnTo>
                    <a:lnTo>
                      <a:pt x="37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986" y="494"/>
                <a:ext cx="3765" cy="26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7" y="516"/>
                <a:ext cx="3726" cy="2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6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7" y="516"/>
                <a:ext cx="3726" cy="2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7" y="516"/>
                <a:ext cx="3726" cy="2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8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2" y="553"/>
                <a:ext cx="3726" cy="2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9" name="Freeform 17"/>
              <p:cNvSpPr>
                <a:spLocks noEditPoints="1"/>
              </p:cNvSpPr>
              <p:nvPr/>
            </p:nvSpPr>
            <p:spPr bwMode="auto">
              <a:xfrm>
                <a:off x="953" y="533"/>
                <a:ext cx="3762" cy="2652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2633"/>
                  </a:cxn>
                  <a:cxn ang="0">
                    <a:pos x="3744" y="2633"/>
                  </a:cxn>
                  <a:cxn ang="0">
                    <a:pos x="3744" y="18"/>
                  </a:cxn>
                  <a:cxn ang="0">
                    <a:pos x="17" y="18"/>
                  </a:cxn>
                  <a:cxn ang="0">
                    <a:pos x="3750" y="12"/>
                  </a:cxn>
                  <a:cxn ang="0">
                    <a:pos x="3750" y="2639"/>
                  </a:cxn>
                  <a:cxn ang="0">
                    <a:pos x="12" y="2639"/>
                  </a:cxn>
                  <a:cxn ang="0">
                    <a:pos x="12" y="12"/>
                  </a:cxn>
                  <a:cxn ang="0">
                    <a:pos x="3750" y="12"/>
                  </a:cxn>
                  <a:cxn ang="0">
                    <a:pos x="6" y="6"/>
                  </a:cxn>
                  <a:cxn ang="0">
                    <a:pos x="6" y="2646"/>
                  </a:cxn>
                  <a:cxn ang="0">
                    <a:pos x="3756" y="2646"/>
                  </a:cxn>
                  <a:cxn ang="0">
                    <a:pos x="3756" y="6"/>
                  </a:cxn>
                  <a:cxn ang="0">
                    <a:pos x="6" y="6"/>
                  </a:cxn>
                  <a:cxn ang="0">
                    <a:pos x="3762" y="0"/>
                  </a:cxn>
                  <a:cxn ang="0">
                    <a:pos x="3762" y="2652"/>
                  </a:cxn>
                  <a:cxn ang="0">
                    <a:pos x="0" y="2652"/>
                  </a:cxn>
                  <a:cxn ang="0">
                    <a:pos x="0" y="0"/>
                  </a:cxn>
                  <a:cxn ang="0">
                    <a:pos x="3762" y="0"/>
                  </a:cxn>
                </a:cxnLst>
                <a:rect l="0" t="0" r="r" b="b"/>
                <a:pathLst>
                  <a:path w="3762" h="2652">
                    <a:moveTo>
                      <a:pt x="17" y="18"/>
                    </a:moveTo>
                    <a:lnTo>
                      <a:pt x="17" y="2633"/>
                    </a:lnTo>
                    <a:lnTo>
                      <a:pt x="3744" y="2633"/>
                    </a:lnTo>
                    <a:lnTo>
                      <a:pt x="3744" y="18"/>
                    </a:lnTo>
                    <a:lnTo>
                      <a:pt x="17" y="18"/>
                    </a:lnTo>
                    <a:close/>
                    <a:moveTo>
                      <a:pt x="3750" y="12"/>
                    </a:moveTo>
                    <a:lnTo>
                      <a:pt x="3750" y="2639"/>
                    </a:lnTo>
                    <a:lnTo>
                      <a:pt x="12" y="2639"/>
                    </a:lnTo>
                    <a:lnTo>
                      <a:pt x="12" y="12"/>
                    </a:lnTo>
                    <a:lnTo>
                      <a:pt x="3750" y="12"/>
                    </a:lnTo>
                    <a:close/>
                    <a:moveTo>
                      <a:pt x="6" y="6"/>
                    </a:moveTo>
                    <a:lnTo>
                      <a:pt x="6" y="2646"/>
                    </a:lnTo>
                    <a:lnTo>
                      <a:pt x="3756" y="2646"/>
                    </a:lnTo>
                    <a:lnTo>
                      <a:pt x="3756" y="6"/>
                    </a:lnTo>
                    <a:lnTo>
                      <a:pt x="6" y="6"/>
                    </a:lnTo>
                    <a:close/>
                    <a:moveTo>
                      <a:pt x="3762" y="0"/>
                    </a:moveTo>
                    <a:lnTo>
                      <a:pt x="3762" y="2652"/>
                    </a:lnTo>
                    <a:lnTo>
                      <a:pt x="0" y="2652"/>
                    </a:lnTo>
                    <a:lnTo>
                      <a:pt x="0" y="0"/>
                    </a:lnTo>
                    <a:lnTo>
                      <a:pt x="3762" y="0"/>
                    </a:lnTo>
                    <a:close/>
                  </a:path>
                </a:pathLst>
              </a:custGeom>
              <a:solidFill>
                <a:srgbClr val="CCFF66"/>
              </a:solidFill>
              <a:ln w="2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comb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4027" y="714356"/>
            <a:ext cx="64959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Мюнхенська угода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051" name="Group 3"/>
          <p:cNvGrpSpPr>
            <a:grpSpLocks noChangeAspect="1"/>
          </p:cNvGrpSpPr>
          <p:nvPr/>
        </p:nvGrpSpPr>
        <p:grpSpPr bwMode="auto">
          <a:xfrm>
            <a:off x="1571625" y="1714500"/>
            <a:ext cx="6286500" cy="4357688"/>
            <a:chOff x="990" y="1080"/>
            <a:chExt cx="3960" cy="2745"/>
          </a:xfrm>
        </p:grpSpPr>
        <p:sp>
          <p:nvSpPr>
            <p:cNvPr id="2050" name="AutoShape 2"/>
            <p:cNvSpPr>
              <a:spLocks noChangeAspect="1" noChangeArrowheads="1" noTextEdit="1"/>
            </p:cNvSpPr>
            <p:nvPr/>
          </p:nvSpPr>
          <p:spPr bwMode="auto">
            <a:xfrm>
              <a:off x="990" y="1080"/>
              <a:ext cx="3960" cy="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351" y="3333"/>
              <a:ext cx="37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Під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679" y="3333"/>
              <a:ext cx="35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час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1995" y="3333"/>
              <a:ext cx="105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підписання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999" y="3333"/>
              <a:ext cx="121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Мюнхенської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4162" y="3333"/>
              <a:ext cx="5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Угоди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66" name="Group 18"/>
            <p:cNvGrpSpPr>
              <a:grpSpLocks/>
            </p:cNvGrpSpPr>
            <p:nvPr/>
          </p:nvGrpSpPr>
          <p:grpSpPr bwMode="auto">
            <a:xfrm>
              <a:off x="1104" y="1123"/>
              <a:ext cx="3608" cy="2003"/>
              <a:chOff x="1104" y="1123"/>
              <a:chExt cx="3608" cy="2003"/>
            </a:xfrm>
          </p:grpSpPr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1135" y="1123"/>
                <a:ext cx="3577" cy="197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 noEditPoints="1"/>
              </p:cNvSpPr>
              <p:nvPr/>
            </p:nvSpPr>
            <p:spPr bwMode="auto">
              <a:xfrm>
                <a:off x="1137" y="1124"/>
                <a:ext cx="3573" cy="1971"/>
              </a:xfrm>
              <a:custGeom>
                <a:avLst/>
                <a:gdLst/>
                <a:ahLst/>
                <a:cxnLst>
                  <a:cxn ang="0">
                    <a:pos x="16" y="15"/>
                  </a:cxn>
                  <a:cxn ang="0">
                    <a:pos x="16" y="1956"/>
                  </a:cxn>
                  <a:cxn ang="0">
                    <a:pos x="3557" y="1956"/>
                  </a:cxn>
                  <a:cxn ang="0">
                    <a:pos x="3557" y="15"/>
                  </a:cxn>
                  <a:cxn ang="0">
                    <a:pos x="16" y="15"/>
                  </a:cxn>
                  <a:cxn ang="0">
                    <a:pos x="3562" y="10"/>
                  </a:cxn>
                  <a:cxn ang="0">
                    <a:pos x="3562" y="1961"/>
                  </a:cxn>
                  <a:cxn ang="0">
                    <a:pos x="11" y="1961"/>
                  </a:cxn>
                  <a:cxn ang="0">
                    <a:pos x="11" y="10"/>
                  </a:cxn>
                  <a:cxn ang="0">
                    <a:pos x="3562" y="10"/>
                  </a:cxn>
                  <a:cxn ang="0">
                    <a:pos x="5" y="5"/>
                  </a:cxn>
                  <a:cxn ang="0">
                    <a:pos x="5" y="1966"/>
                  </a:cxn>
                  <a:cxn ang="0">
                    <a:pos x="3568" y="1966"/>
                  </a:cxn>
                  <a:cxn ang="0">
                    <a:pos x="3568" y="5"/>
                  </a:cxn>
                  <a:cxn ang="0">
                    <a:pos x="5" y="5"/>
                  </a:cxn>
                  <a:cxn ang="0">
                    <a:pos x="3573" y="0"/>
                  </a:cxn>
                  <a:cxn ang="0">
                    <a:pos x="3573" y="1971"/>
                  </a:cxn>
                  <a:cxn ang="0">
                    <a:pos x="0" y="1971"/>
                  </a:cxn>
                  <a:cxn ang="0">
                    <a:pos x="0" y="0"/>
                  </a:cxn>
                  <a:cxn ang="0">
                    <a:pos x="3573" y="0"/>
                  </a:cxn>
                </a:cxnLst>
                <a:rect l="0" t="0" r="r" b="b"/>
                <a:pathLst>
                  <a:path w="3573" h="1971">
                    <a:moveTo>
                      <a:pt x="16" y="15"/>
                    </a:moveTo>
                    <a:lnTo>
                      <a:pt x="16" y="1956"/>
                    </a:lnTo>
                    <a:lnTo>
                      <a:pt x="3557" y="1956"/>
                    </a:lnTo>
                    <a:lnTo>
                      <a:pt x="3557" y="15"/>
                    </a:lnTo>
                    <a:lnTo>
                      <a:pt x="16" y="15"/>
                    </a:lnTo>
                    <a:close/>
                    <a:moveTo>
                      <a:pt x="3562" y="10"/>
                    </a:moveTo>
                    <a:lnTo>
                      <a:pt x="3562" y="1961"/>
                    </a:lnTo>
                    <a:lnTo>
                      <a:pt x="11" y="1961"/>
                    </a:lnTo>
                    <a:lnTo>
                      <a:pt x="11" y="10"/>
                    </a:lnTo>
                    <a:lnTo>
                      <a:pt x="3562" y="10"/>
                    </a:lnTo>
                    <a:close/>
                    <a:moveTo>
                      <a:pt x="5" y="5"/>
                    </a:moveTo>
                    <a:lnTo>
                      <a:pt x="5" y="1966"/>
                    </a:lnTo>
                    <a:lnTo>
                      <a:pt x="3568" y="1966"/>
                    </a:lnTo>
                    <a:lnTo>
                      <a:pt x="3568" y="5"/>
                    </a:lnTo>
                    <a:lnTo>
                      <a:pt x="5" y="5"/>
                    </a:lnTo>
                    <a:close/>
                    <a:moveTo>
                      <a:pt x="3573" y="0"/>
                    </a:moveTo>
                    <a:lnTo>
                      <a:pt x="3573" y="1971"/>
                    </a:lnTo>
                    <a:lnTo>
                      <a:pt x="0" y="1971"/>
                    </a:lnTo>
                    <a:lnTo>
                      <a:pt x="0" y="0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1135" y="1123"/>
                <a:ext cx="3577" cy="197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5" y="1141"/>
                <a:ext cx="3540" cy="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5" y="1141"/>
                <a:ext cx="3540" cy="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5" y="1141"/>
                <a:ext cx="3540" cy="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22" y="1171"/>
                <a:ext cx="3540" cy="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5" name="Freeform 17"/>
              <p:cNvSpPr>
                <a:spLocks noEditPoints="1"/>
              </p:cNvSpPr>
              <p:nvPr/>
            </p:nvSpPr>
            <p:spPr bwMode="auto">
              <a:xfrm>
                <a:off x="1104" y="1155"/>
                <a:ext cx="3573" cy="1971"/>
              </a:xfrm>
              <a:custGeom>
                <a:avLst/>
                <a:gdLst/>
                <a:ahLst/>
                <a:cxnLst>
                  <a:cxn ang="0">
                    <a:pos x="16" y="15"/>
                  </a:cxn>
                  <a:cxn ang="0">
                    <a:pos x="16" y="1955"/>
                  </a:cxn>
                  <a:cxn ang="0">
                    <a:pos x="3557" y="1955"/>
                  </a:cxn>
                  <a:cxn ang="0">
                    <a:pos x="3557" y="15"/>
                  </a:cxn>
                  <a:cxn ang="0">
                    <a:pos x="16" y="15"/>
                  </a:cxn>
                  <a:cxn ang="0">
                    <a:pos x="3562" y="10"/>
                  </a:cxn>
                  <a:cxn ang="0">
                    <a:pos x="3562" y="1960"/>
                  </a:cxn>
                  <a:cxn ang="0">
                    <a:pos x="11" y="1960"/>
                  </a:cxn>
                  <a:cxn ang="0">
                    <a:pos x="11" y="10"/>
                  </a:cxn>
                  <a:cxn ang="0">
                    <a:pos x="3562" y="10"/>
                  </a:cxn>
                  <a:cxn ang="0">
                    <a:pos x="5" y="5"/>
                  </a:cxn>
                  <a:cxn ang="0">
                    <a:pos x="5" y="1965"/>
                  </a:cxn>
                  <a:cxn ang="0">
                    <a:pos x="3568" y="1965"/>
                  </a:cxn>
                  <a:cxn ang="0">
                    <a:pos x="3568" y="5"/>
                  </a:cxn>
                  <a:cxn ang="0">
                    <a:pos x="5" y="5"/>
                  </a:cxn>
                  <a:cxn ang="0">
                    <a:pos x="3573" y="0"/>
                  </a:cxn>
                  <a:cxn ang="0">
                    <a:pos x="3573" y="1971"/>
                  </a:cxn>
                  <a:cxn ang="0">
                    <a:pos x="0" y="1971"/>
                  </a:cxn>
                  <a:cxn ang="0">
                    <a:pos x="0" y="0"/>
                  </a:cxn>
                  <a:cxn ang="0">
                    <a:pos x="3573" y="0"/>
                  </a:cxn>
                </a:cxnLst>
                <a:rect l="0" t="0" r="r" b="b"/>
                <a:pathLst>
                  <a:path w="3573" h="1971">
                    <a:moveTo>
                      <a:pt x="16" y="15"/>
                    </a:moveTo>
                    <a:lnTo>
                      <a:pt x="16" y="1955"/>
                    </a:lnTo>
                    <a:lnTo>
                      <a:pt x="3557" y="1955"/>
                    </a:lnTo>
                    <a:lnTo>
                      <a:pt x="3557" y="15"/>
                    </a:lnTo>
                    <a:lnTo>
                      <a:pt x="16" y="15"/>
                    </a:lnTo>
                    <a:close/>
                    <a:moveTo>
                      <a:pt x="3562" y="10"/>
                    </a:moveTo>
                    <a:lnTo>
                      <a:pt x="3562" y="1960"/>
                    </a:lnTo>
                    <a:lnTo>
                      <a:pt x="11" y="1960"/>
                    </a:lnTo>
                    <a:lnTo>
                      <a:pt x="11" y="10"/>
                    </a:lnTo>
                    <a:lnTo>
                      <a:pt x="3562" y="10"/>
                    </a:lnTo>
                    <a:close/>
                    <a:moveTo>
                      <a:pt x="5" y="5"/>
                    </a:moveTo>
                    <a:lnTo>
                      <a:pt x="5" y="1965"/>
                    </a:lnTo>
                    <a:lnTo>
                      <a:pt x="3568" y="1965"/>
                    </a:lnTo>
                    <a:lnTo>
                      <a:pt x="3568" y="5"/>
                    </a:lnTo>
                    <a:lnTo>
                      <a:pt x="5" y="5"/>
                    </a:lnTo>
                    <a:close/>
                    <a:moveTo>
                      <a:pt x="3573" y="0"/>
                    </a:moveTo>
                    <a:lnTo>
                      <a:pt x="3573" y="1971"/>
                    </a:lnTo>
                    <a:lnTo>
                      <a:pt x="0" y="1971"/>
                    </a:lnTo>
                    <a:lnTo>
                      <a:pt x="0" y="0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CCFF66"/>
              </a:solidFill>
              <a:ln w="2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strips dir="r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9131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29 вересня 1938 року була підписана Мюнхенська угода про перерозподіл Чехословаччини...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назвіть, хто підписав цю угоду;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яку мету переслідували країни, що підписали угоду;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як можна охарактеризувати дії тих, хто підписав угоду?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214414" y="857232"/>
          <a:ext cx="6500858" cy="5072098"/>
        </p:xfrm>
        <a:graphic>
          <a:graphicData uri="http://schemas.openxmlformats.org/presentationml/2006/ole">
            <p:oleObj spid="_x0000_s1025" name="Слайд" r:id="rId4" imgW="4110067" imgH="3083151" progId="PowerPoint.Slide.8">
              <p:embed/>
            </p:oleObj>
          </a:graphicData>
        </a:graphic>
      </p:graphicFrame>
    </p:spTree>
  </p:cSld>
  <p:clrMapOvr>
    <a:masterClrMapping/>
  </p:clrMapOvr>
  <p:transition spd="slow">
    <p:plus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928670"/>
            <a:ext cx="48577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strip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5009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0549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5 листопада 1937 року виступаючи на секретній нараді Гітлер промовив: «Для Німеччині питання постало так: де можна добитися максимальних прибутків з найменшими витратами? Німецькі політики повинні враховувати те, що існують закляті вороги: Англія і Франція, для яких німецька держава в самому центрі Європи не до вподоби. Саме вони виступили проти подальшого посилення Німеччини як у Європі, так і поза нею...»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- поясніть, чому Гітлер вважав Англію і Францію «заклятими ворогами»?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25 листопада 1936 року у Берліні було підписано німецько-японський «Договір проти Комуністичного Інтернаціоналу», а 6 листопада 1937 року відбулося підписання протоколу про приєднання Італії до цього договору...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- чим було викликано підписання цього договору: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- яку він отримав назву;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- до чого це призвело?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19200"/>
          </a:xfrm>
        </p:spPr>
        <p:txBody>
          <a:bodyPr/>
          <a:lstStyle/>
          <a:p>
            <a:r>
              <a:rPr lang="uk-UA" dirty="0" smtClean="0"/>
              <a:t>Пакт </a:t>
            </a:r>
            <a:r>
              <a:rPr lang="uk-UA" dirty="0" err="1" smtClean="0"/>
              <a:t>Ріббентропа</a:t>
            </a:r>
            <a:r>
              <a:rPr lang="uk-UA" dirty="0" smtClean="0"/>
              <a:t> - Молотова</a:t>
            </a:r>
            <a:endParaRPr lang="ru-RU" dirty="0"/>
          </a:p>
        </p:txBody>
      </p:sp>
      <p:grpSp>
        <p:nvGrpSpPr>
          <p:cNvPr id="35844" name="Group 4"/>
          <p:cNvGrpSpPr>
            <a:grpSpLocks noChangeAspect="1"/>
          </p:cNvGrpSpPr>
          <p:nvPr/>
        </p:nvGrpSpPr>
        <p:grpSpPr bwMode="auto">
          <a:xfrm>
            <a:off x="3214688" y="1643063"/>
            <a:ext cx="2786062" cy="2089150"/>
            <a:chOff x="2025" y="1035"/>
            <a:chExt cx="1755" cy="1316"/>
          </a:xfrm>
        </p:grpSpPr>
        <p:sp>
          <p:nvSpPr>
            <p:cNvPr id="358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5" y="1035"/>
              <a:ext cx="1755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357" y="2203"/>
              <a:ext cx="11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429" y="2203"/>
              <a:ext cx="8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2474" y="2203"/>
              <a:ext cx="32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Сталін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2773" y="2203"/>
              <a:ext cx="13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2882" y="2203"/>
              <a:ext cx="11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2954" y="2203"/>
              <a:ext cx="8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2999" y="2203"/>
              <a:ext cx="53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Ріббентроп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2075" y="1129"/>
              <a:ext cx="1654" cy="995"/>
              <a:chOff x="2075" y="1129"/>
              <a:chExt cx="1654" cy="995"/>
            </a:xfrm>
          </p:grpSpPr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2089" y="1129"/>
                <a:ext cx="1640" cy="9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4" name="Freeform 14"/>
              <p:cNvSpPr>
                <a:spLocks noEditPoints="1"/>
              </p:cNvSpPr>
              <p:nvPr/>
            </p:nvSpPr>
            <p:spPr bwMode="auto">
              <a:xfrm>
                <a:off x="2090" y="1129"/>
                <a:ext cx="1639" cy="980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973"/>
                  </a:cxn>
                  <a:cxn ang="0">
                    <a:pos x="1631" y="973"/>
                  </a:cxn>
                  <a:cxn ang="0">
                    <a:pos x="1631" y="8"/>
                  </a:cxn>
                  <a:cxn ang="0">
                    <a:pos x="7" y="8"/>
                  </a:cxn>
                  <a:cxn ang="0">
                    <a:pos x="1634" y="5"/>
                  </a:cxn>
                  <a:cxn ang="0">
                    <a:pos x="1634" y="976"/>
                  </a:cxn>
                  <a:cxn ang="0">
                    <a:pos x="5" y="976"/>
                  </a:cxn>
                  <a:cxn ang="0">
                    <a:pos x="5" y="5"/>
                  </a:cxn>
                  <a:cxn ang="0">
                    <a:pos x="1634" y="5"/>
                  </a:cxn>
                  <a:cxn ang="0">
                    <a:pos x="3" y="3"/>
                  </a:cxn>
                  <a:cxn ang="0">
                    <a:pos x="3" y="978"/>
                  </a:cxn>
                  <a:cxn ang="0">
                    <a:pos x="1636" y="978"/>
                  </a:cxn>
                  <a:cxn ang="0">
                    <a:pos x="1636" y="3"/>
                  </a:cxn>
                  <a:cxn ang="0">
                    <a:pos x="3" y="3"/>
                  </a:cxn>
                  <a:cxn ang="0">
                    <a:pos x="1639" y="0"/>
                  </a:cxn>
                  <a:cxn ang="0">
                    <a:pos x="1639" y="980"/>
                  </a:cxn>
                  <a:cxn ang="0">
                    <a:pos x="0" y="980"/>
                  </a:cxn>
                  <a:cxn ang="0">
                    <a:pos x="0" y="0"/>
                  </a:cxn>
                  <a:cxn ang="0">
                    <a:pos x="1639" y="0"/>
                  </a:cxn>
                </a:cxnLst>
                <a:rect l="0" t="0" r="r" b="b"/>
                <a:pathLst>
                  <a:path w="1639" h="980">
                    <a:moveTo>
                      <a:pt x="7" y="8"/>
                    </a:moveTo>
                    <a:lnTo>
                      <a:pt x="7" y="973"/>
                    </a:lnTo>
                    <a:lnTo>
                      <a:pt x="1631" y="973"/>
                    </a:lnTo>
                    <a:lnTo>
                      <a:pt x="1631" y="8"/>
                    </a:lnTo>
                    <a:lnTo>
                      <a:pt x="7" y="8"/>
                    </a:lnTo>
                    <a:close/>
                    <a:moveTo>
                      <a:pt x="1634" y="5"/>
                    </a:moveTo>
                    <a:lnTo>
                      <a:pt x="1634" y="976"/>
                    </a:lnTo>
                    <a:lnTo>
                      <a:pt x="5" y="976"/>
                    </a:lnTo>
                    <a:lnTo>
                      <a:pt x="5" y="5"/>
                    </a:lnTo>
                    <a:lnTo>
                      <a:pt x="1634" y="5"/>
                    </a:lnTo>
                    <a:close/>
                    <a:moveTo>
                      <a:pt x="3" y="3"/>
                    </a:moveTo>
                    <a:lnTo>
                      <a:pt x="3" y="978"/>
                    </a:lnTo>
                    <a:lnTo>
                      <a:pt x="1636" y="978"/>
                    </a:lnTo>
                    <a:lnTo>
                      <a:pt x="1636" y="3"/>
                    </a:lnTo>
                    <a:lnTo>
                      <a:pt x="3" y="3"/>
                    </a:lnTo>
                    <a:close/>
                    <a:moveTo>
                      <a:pt x="1639" y="0"/>
                    </a:moveTo>
                    <a:lnTo>
                      <a:pt x="1639" y="980"/>
                    </a:lnTo>
                    <a:lnTo>
                      <a:pt x="0" y="980"/>
                    </a:lnTo>
                    <a:lnTo>
                      <a:pt x="0" y="0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5" name="Rectangle 15"/>
              <p:cNvSpPr>
                <a:spLocks noChangeArrowheads="1"/>
              </p:cNvSpPr>
              <p:nvPr/>
            </p:nvSpPr>
            <p:spPr bwMode="auto">
              <a:xfrm>
                <a:off x="2089" y="1129"/>
                <a:ext cx="1640" cy="9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5856" name="Picture 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98" y="1137"/>
                <a:ext cx="1624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7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98" y="1137"/>
                <a:ext cx="1624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8" name="Picture 1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98" y="1137"/>
                <a:ext cx="1624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9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84" y="1152"/>
                <a:ext cx="1623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60" name="Freeform 20"/>
              <p:cNvSpPr>
                <a:spLocks noEditPoints="1"/>
              </p:cNvSpPr>
              <p:nvPr/>
            </p:nvSpPr>
            <p:spPr bwMode="auto">
              <a:xfrm>
                <a:off x="2075" y="1144"/>
                <a:ext cx="1639" cy="980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8" y="973"/>
                  </a:cxn>
                  <a:cxn ang="0">
                    <a:pos x="1632" y="973"/>
                  </a:cxn>
                  <a:cxn ang="0">
                    <a:pos x="1632" y="7"/>
                  </a:cxn>
                  <a:cxn ang="0">
                    <a:pos x="8" y="7"/>
                  </a:cxn>
                  <a:cxn ang="0">
                    <a:pos x="1634" y="5"/>
                  </a:cxn>
                  <a:cxn ang="0">
                    <a:pos x="1634" y="975"/>
                  </a:cxn>
                  <a:cxn ang="0">
                    <a:pos x="5" y="975"/>
                  </a:cxn>
                  <a:cxn ang="0">
                    <a:pos x="5" y="5"/>
                  </a:cxn>
                  <a:cxn ang="0">
                    <a:pos x="1634" y="5"/>
                  </a:cxn>
                  <a:cxn ang="0">
                    <a:pos x="3" y="2"/>
                  </a:cxn>
                  <a:cxn ang="0">
                    <a:pos x="3" y="978"/>
                  </a:cxn>
                  <a:cxn ang="0">
                    <a:pos x="1637" y="978"/>
                  </a:cxn>
                  <a:cxn ang="0">
                    <a:pos x="1637" y="2"/>
                  </a:cxn>
                  <a:cxn ang="0">
                    <a:pos x="3" y="2"/>
                  </a:cxn>
                  <a:cxn ang="0">
                    <a:pos x="1639" y="0"/>
                  </a:cxn>
                  <a:cxn ang="0">
                    <a:pos x="1639" y="980"/>
                  </a:cxn>
                  <a:cxn ang="0">
                    <a:pos x="0" y="980"/>
                  </a:cxn>
                  <a:cxn ang="0">
                    <a:pos x="0" y="0"/>
                  </a:cxn>
                  <a:cxn ang="0">
                    <a:pos x="1639" y="0"/>
                  </a:cxn>
                </a:cxnLst>
                <a:rect l="0" t="0" r="r" b="b"/>
                <a:pathLst>
                  <a:path w="1639" h="980">
                    <a:moveTo>
                      <a:pt x="8" y="7"/>
                    </a:moveTo>
                    <a:lnTo>
                      <a:pt x="8" y="973"/>
                    </a:lnTo>
                    <a:lnTo>
                      <a:pt x="1632" y="973"/>
                    </a:lnTo>
                    <a:lnTo>
                      <a:pt x="1632" y="7"/>
                    </a:lnTo>
                    <a:lnTo>
                      <a:pt x="8" y="7"/>
                    </a:lnTo>
                    <a:close/>
                    <a:moveTo>
                      <a:pt x="1634" y="5"/>
                    </a:moveTo>
                    <a:lnTo>
                      <a:pt x="1634" y="975"/>
                    </a:lnTo>
                    <a:lnTo>
                      <a:pt x="5" y="975"/>
                    </a:lnTo>
                    <a:lnTo>
                      <a:pt x="5" y="5"/>
                    </a:lnTo>
                    <a:lnTo>
                      <a:pt x="1634" y="5"/>
                    </a:lnTo>
                    <a:close/>
                    <a:moveTo>
                      <a:pt x="3" y="2"/>
                    </a:moveTo>
                    <a:lnTo>
                      <a:pt x="3" y="978"/>
                    </a:lnTo>
                    <a:lnTo>
                      <a:pt x="1637" y="978"/>
                    </a:lnTo>
                    <a:lnTo>
                      <a:pt x="1637" y="2"/>
                    </a:lnTo>
                    <a:lnTo>
                      <a:pt x="3" y="2"/>
                    </a:lnTo>
                    <a:close/>
                    <a:moveTo>
                      <a:pt x="1639" y="0"/>
                    </a:moveTo>
                    <a:lnTo>
                      <a:pt x="1639" y="980"/>
                    </a:lnTo>
                    <a:lnTo>
                      <a:pt x="0" y="980"/>
                    </a:lnTo>
                    <a:lnTo>
                      <a:pt x="0" y="0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5864" name="Group 24"/>
          <p:cNvGrpSpPr>
            <a:grpSpLocks noChangeAspect="1"/>
          </p:cNvGrpSpPr>
          <p:nvPr/>
        </p:nvGrpSpPr>
        <p:grpSpPr bwMode="auto">
          <a:xfrm rot="21054627">
            <a:off x="443323" y="2222654"/>
            <a:ext cx="2859557" cy="2135188"/>
            <a:chOff x="281" y="1422"/>
            <a:chExt cx="1524" cy="1345"/>
          </a:xfrm>
        </p:grpSpPr>
        <p:sp>
          <p:nvSpPr>
            <p:cNvPr id="3586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81" y="1422"/>
              <a:ext cx="1524" cy="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611" y="2616"/>
              <a:ext cx="32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Йоахим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917" y="2616"/>
              <a:ext cx="18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фон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1084" y="2616"/>
              <a:ext cx="45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Ріббентроп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877" name="Group 37"/>
            <p:cNvGrpSpPr>
              <a:grpSpLocks/>
            </p:cNvGrpSpPr>
            <p:nvPr/>
          </p:nvGrpSpPr>
          <p:grpSpPr bwMode="auto">
            <a:xfrm>
              <a:off x="1163" y="1518"/>
              <a:ext cx="616" cy="913"/>
              <a:chOff x="1163" y="1518"/>
              <a:chExt cx="616" cy="913"/>
            </a:xfrm>
          </p:grpSpPr>
          <p:sp>
            <p:nvSpPr>
              <p:cNvPr id="35869" name="Rectangle 29"/>
              <p:cNvSpPr>
                <a:spLocks noChangeArrowheads="1"/>
              </p:cNvSpPr>
              <p:nvPr/>
            </p:nvSpPr>
            <p:spPr bwMode="auto">
              <a:xfrm>
                <a:off x="1175" y="1518"/>
                <a:ext cx="604" cy="89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0" name="Freeform 30"/>
              <p:cNvSpPr>
                <a:spLocks noEditPoints="1"/>
              </p:cNvSpPr>
              <p:nvPr/>
            </p:nvSpPr>
            <p:spPr bwMode="auto">
              <a:xfrm>
                <a:off x="1176" y="1518"/>
                <a:ext cx="602" cy="89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90"/>
                  </a:cxn>
                  <a:cxn ang="0">
                    <a:pos x="596" y="890"/>
                  </a:cxn>
                  <a:cxn ang="0">
                    <a:pos x="596" y="8"/>
                  </a:cxn>
                  <a:cxn ang="0">
                    <a:pos x="6" y="8"/>
                  </a:cxn>
                  <a:cxn ang="0">
                    <a:pos x="598" y="5"/>
                  </a:cxn>
                  <a:cxn ang="0">
                    <a:pos x="598" y="893"/>
                  </a:cxn>
                  <a:cxn ang="0">
                    <a:pos x="4" y="893"/>
                  </a:cxn>
                  <a:cxn ang="0">
                    <a:pos x="4" y="5"/>
                  </a:cxn>
                  <a:cxn ang="0">
                    <a:pos x="598" y="5"/>
                  </a:cxn>
                  <a:cxn ang="0">
                    <a:pos x="2" y="3"/>
                  </a:cxn>
                  <a:cxn ang="0">
                    <a:pos x="2" y="895"/>
                  </a:cxn>
                  <a:cxn ang="0">
                    <a:pos x="600" y="895"/>
                  </a:cxn>
                  <a:cxn ang="0">
                    <a:pos x="600" y="3"/>
                  </a:cxn>
                  <a:cxn ang="0">
                    <a:pos x="2" y="3"/>
                  </a:cxn>
                  <a:cxn ang="0">
                    <a:pos x="602" y="0"/>
                  </a:cxn>
                  <a:cxn ang="0">
                    <a:pos x="602" y="898"/>
                  </a:cxn>
                  <a:cxn ang="0">
                    <a:pos x="0" y="898"/>
                  </a:cxn>
                  <a:cxn ang="0">
                    <a:pos x="0" y="0"/>
                  </a:cxn>
                  <a:cxn ang="0">
                    <a:pos x="602" y="0"/>
                  </a:cxn>
                </a:cxnLst>
                <a:rect l="0" t="0" r="r" b="b"/>
                <a:pathLst>
                  <a:path w="602" h="898">
                    <a:moveTo>
                      <a:pt x="6" y="8"/>
                    </a:moveTo>
                    <a:lnTo>
                      <a:pt x="6" y="890"/>
                    </a:lnTo>
                    <a:lnTo>
                      <a:pt x="596" y="890"/>
                    </a:lnTo>
                    <a:lnTo>
                      <a:pt x="596" y="8"/>
                    </a:lnTo>
                    <a:lnTo>
                      <a:pt x="6" y="8"/>
                    </a:lnTo>
                    <a:close/>
                    <a:moveTo>
                      <a:pt x="598" y="5"/>
                    </a:moveTo>
                    <a:lnTo>
                      <a:pt x="598" y="893"/>
                    </a:lnTo>
                    <a:lnTo>
                      <a:pt x="4" y="893"/>
                    </a:lnTo>
                    <a:lnTo>
                      <a:pt x="4" y="5"/>
                    </a:lnTo>
                    <a:lnTo>
                      <a:pt x="598" y="5"/>
                    </a:lnTo>
                    <a:close/>
                    <a:moveTo>
                      <a:pt x="2" y="3"/>
                    </a:moveTo>
                    <a:lnTo>
                      <a:pt x="2" y="895"/>
                    </a:lnTo>
                    <a:lnTo>
                      <a:pt x="600" y="895"/>
                    </a:lnTo>
                    <a:lnTo>
                      <a:pt x="600" y="3"/>
                    </a:lnTo>
                    <a:lnTo>
                      <a:pt x="2" y="3"/>
                    </a:lnTo>
                    <a:close/>
                    <a:moveTo>
                      <a:pt x="602" y="0"/>
                    </a:moveTo>
                    <a:lnTo>
                      <a:pt x="602" y="898"/>
                    </a:lnTo>
                    <a:lnTo>
                      <a:pt x="0" y="898"/>
                    </a:lnTo>
                    <a:lnTo>
                      <a:pt x="0" y="0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1" name="Rectangle 31"/>
              <p:cNvSpPr>
                <a:spLocks noChangeArrowheads="1"/>
              </p:cNvSpPr>
              <p:nvPr/>
            </p:nvSpPr>
            <p:spPr bwMode="auto">
              <a:xfrm>
                <a:off x="1175" y="1518"/>
                <a:ext cx="604" cy="89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5872" name="Picture 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83" y="1527"/>
                <a:ext cx="589" cy="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73" name="Picture 3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83" y="1527"/>
                <a:ext cx="589" cy="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74" name="Picture 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83" y="1527"/>
                <a:ext cx="589" cy="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75" name="Picture 3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170" y="1542"/>
                <a:ext cx="589" cy="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6" name="Freeform 36"/>
              <p:cNvSpPr>
                <a:spLocks noEditPoints="1"/>
              </p:cNvSpPr>
              <p:nvPr/>
            </p:nvSpPr>
            <p:spPr bwMode="auto">
              <a:xfrm>
                <a:off x="1163" y="1533"/>
                <a:ext cx="603" cy="89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90"/>
                  </a:cxn>
                  <a:cxn ang="0">
                    <a:pos x="596" y="890"/>
                  </a:cxn>
                  <a:cxn ang="0">
                    <a:pos x="596" y="8"/>
                  </a:cxn>
                  <a:cxn ang="0">
                    <a:pos x="6" y="8"/>
                  </a:cxn>
                  <a:cxn ang="0">
                    <a:pos x="598" y="5"/>
                  </a:cxn>
                  <a:cxn ang="0">
                    <a:pos x="598" y="893"/>
                  </a:cxn>
                  <a:cxn ang="0">
                    <a:pos x="4" y="893"/>
                  </a:cxn>
                  <a:cxn ang="0">
                    <a:pos x="4" y="5"/>
                  </a:cxn>
                  <a:cxn ang="0">
                    <a:pos x="598" y="5"/>
                  </a:cxn>
                  <a:cxn ang="0">
                    <a:pos x="2" y="3"/>
                  </a:cxn>
                  <a:cxn ang="0">
                    <a:pos x="2" y="895"/>
                  </a:cxn>
                  <a:cxn ang="0">
                    <a:pos x="601" y="895"/>
                  </a:cxn>
                  <a:cxn ang="0">
                    <a:pos x="601" y="3"/>
                  </a:cxn>
                  <a:cxn ang="0">
                    <a:pos x="2" y="3"/>
                  </a:cxn>
                  <a:cxn ang="0">
                    <a:pos x="603" y="0"/>
                  </a:cxn>
                  <a:cxn ang="0">
                    <a:pos x="603" y="898"/>
                  </a:cxn>
                  <a:cxn ang="0">
                    <a:pos x="0" y="898"/>
                  </a:cxn>
                  <a:cxn ang="0">
                    <a:pos x="0" y="0"/>
                  </a:cxn>
                  <a:cxn ang="0">
                    <a:pos x="603" y="0"/>
                  </a:cxn>
                </a:cxnLst>
                <a:rect l="0" t="0" r="r" b="b"/>
                <a:pathLst>
                  <a:path w="603" h="898">
                    <a:moveTo>
                      <a:pt x="6" y="8"/>
                    </a:moveTo>
                    <a:lnTo>
                      <a:pt x="6" y="890"/>
                    </a:lnTo>
                    <a:lnTo>
                      <a:pt x="596" y="890"/>
                    </a:lnTo>
                    <a:lnTo>
                      <a:pt x="596" y="8"/>
                    </a:lnTo>
                    <a:lnTo>
                      <a:pt x="6" y="8"/>
                    </a:lnTo>
                    <a:close/>
                    <a:moveTo>
                      <a:pt x="598" y="5"/>
                    </a:moveTo>
                    <a:lnTo>
                      <a:pt x="598" y="893"/>
                    </a:lnTo>
                    <a:lnTo>
                      <a:pt x="4" y="893"/>
                    </a:lnTo>
                    <a:lnTo>
                      <a:pt x="4" y="5"/>
                    </a:lnTo>
                    <a:lnTo>
                      <a:pt x="598" y="5"/>
                    </a:lnTo>
                    <a:close/>
                    <a:moveTo>
                      <a:pt x="2" y="3"/>
                    </a:moveTo>
                    <a:lnTo>
                      <a:pt x="2" y="895"/>
                    </a:lnTo>
                    <a:lnTo>
                      <a:pt x="601" y="895"/>
                    </a:lnTo>
                    <a:lnTo>
                      <a:pt x="601" y="3"/>
                    </a:lnTo>
                    <a:lnTo>
                      <a:pt x="2" y="3"/>
                    </a:lnTo>
                    <a:close/>
                    <a:moveTo>
                      <a:pt x="603" y="0"/>
                    </a:moveTo>
                    <a:lnTo>
                      <a:pt x="603" y="898"/>
                    </a:lnTo>
                    <a:lnTo>
                      <a:pt x="0" y="898"/>
                    </a:lnTo>
                    <a:lnTo>
                      <a:pt x="0" y="0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886" name="Group 46"/>
            <p:cNvGrpSpPr>
              <a:grpSpLocks/>
            </p:cNvGrpSpPr>
            <p:nvPr/>
          </p:nvGrpSpPr>
          <p:grpSpPr bwMode="auto">
            <a:xfrm>
              <a:off x="363" y="1488"/>
              <a:ext cx="555" cy="957"/>
              <a:chOff x="363" y="1488"/>
              <a:chExt cx="555" cy="957"/>
            </a:xfrm>
          </p:grpSpPr>
          <p:sp>
            <p:nvSpPr>
              <p:cNvPr id="35878" name="Rectangle 38"/>
              <p:cNvSpPr>
                <a:spLocks noChangeArrowheads="1"/>
              </p:cNvSpPr>
              <p:nvPr/>
            </p:nvSpPr>
            <p:spPr bwMode="auto">
              <a:xfrm>
                <a:off x="375" y="1488"/>
                <a:ext cx="543" cy="94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9" name="Freeform 39"/>
              <p:cNvSpPr>
                <a:spLocks noEditPoints="1"/>
              </p:cNvSpPr>
              <p:nvPr/>
            </p:nvSpPr>
            <p:spPr bwMode="auto">
              <a:xfrm>
                <a:off x="376" y="1489"/>
                <a:ext cx="541" cy="942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934"/>
                  </a:cxn>
                  <a:cxn ang="0">
                    <a:pos x="535" y="934"/>
                  </a:cxn>
                  <a:cxn ang="0">
                    <a:pos x="535" y="7"/>
                  </a:cxn>
                  <a:cxn ang="0">
                    <a:pos x="6" y="7"/>
                  </a:cxn>
                  <a:cxn ang="0">
                    <a:pos x="537" y="4"/>
                  </a:cxn>
                  <a:cxn ang="0">
                    <a:pos x="537" y="937"/>
                  </a:cxn>
                  <a:cxn ang="0">
                    <a:pos x="4" y="937"/>
                  </a:cxn>
                  <a:cxn ang="0">
                    <a:pos x="4" y="4"/>
                  </a:cxn>
                  <a:cxn ang="0">
                    <a:pos x="537" y="4"/>
                  </a:cxn>
                  <a:cxn ang="0">
                    <a:pos x="2" y="2"/>
                  </a:cxn>
                  <a:cxn ang="0">
                    <a:pos x="2" y="939"/>
                  </a:cxn>
                  <a:cxn ang="0">
                    <a:pos x="539" y="939"/>
                  </a:cxn>
                  <a:cxn ang="0">
                    <a:pos x="539" y="2"/>
                  </a:cxn>
                  <a:cxn ang="0">
                    <a:pos x="2" y="2"/>
                  </a:cxn>
                  <a:cxn ang="0">
                    <a:pos x="541" y="0"/>
                  </a:cxn>
                  <a:cxn ang="0">
                    <a:pos x="541" y="942"/>
                  </a:cxn>
                  <a:cxn ang="0">
                    <a:pos x="0" y="942"/>
                  </a:cxn>
                  <a:cxn ang="0">
                    <a:pos x="0" y="0"/>
                  </a:cxn>
                  <a:cxn ang="0">
                    <a:pos x="541" y="0"/>
                  </a:cxn>
                </a:cxnLst>
                <a:rect l="0" t="0" r="r" b="b"/>
                <a:pathLst>
                  <a:path w="541" h="942">
                    <a:moveTo>
                      <a:pt x="6" y="7"/>
                    </a:moveTo>
                    <a:lnTo>
                      <a:pt x="6" y="934"/>
                    </a:lnTo>
                    <a:lnTo>
                      <a:pt x="535" y="934"/>
                    </a:lnTo>
                    <a:lnTo>
                      <a:pt x="535" y="7"/>
                    </a:lnTo>
                    <a:lnTo>
                      <a:pt x="6" y="7"/>
                    </a:lnTo>
                    <a:close/>
                    <a:moveTo>
                      <a:pt x="537" y="4"/>
                    </a:moveTo>
                    <a:lnTo>
                      <a:pt x="537" y="937"/>
                    </a:lnTo>
                    <a:lnTo>
                      <a:pt x="4" y="937"/>
                    </a:lnTo>
                    <a:lnTo>
                      <a:pt x="4" y="4"/>
                    </a:lnTo>
                    <a:lnTo>
                      <a:pt x="537" y="4"/>
                    </a:lnTo>
                    <a:close/>
                    <a:moveTo>
                      <a:pt x="2" y="2"/>
                    </a:moveTo>
                    <a:lnTo>
                      <a:pt x="2" y="939"/>
                    </a:lnTo>
                    <a:lnTo>
                      <a:pt x="539" y="939"/>
                    </a:lnTo>
                    <a:lnTo>
                      <a:pt x="539" y="2"/>
                    </a:lnTo>
                    <a:lnTo>
                      <a:pt x="2" y="2"/>
                    </a:lnTo>
                    <a:close/>
                    <a:moveTo>
                      <a:pt x="541" y="0"/>
                    </a:moveTo>
                    <a:lnTo>
                      <a:pt x="541" y="942"/>
                    </a:lnTo>
                    <a:lnTo>
                      <a:pt x="0" y="942"/>
                    </a:lnTo>
                    <a:lnTo>
                      <a:pt x="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0" name="Rectangle 40"/>
              <p:cNvSpPr>
                <a:spLocks noChangeArrowheads="1"/>
              </p:cNvSpPr>
              <p:nvPr/>
            </p:nvSpPr>
            <p:spPr bwMode="auto">
              <a:xfrm>
                <a:off x="375" y="1488"/>
                <a:ext cx="543" cy="94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5881" name="Picture 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3" y="1497"/>
                <a:ext cx="528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82" name="Picture 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3" y="1497"/>
                <a:ext cx="528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83" name="Picture 4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3" y="1497"/>
                <a:ext cx="528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84" name="Picture 4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0" y="1512"/>
                <a:ext cx="528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85" name="Freeform 45"/>
              <p:cNvSpPr>
                <a:spLocks noEditPoints="1"/>
              </p:cNvSpPr>
              <p:nvPr/>
            </p:nvSpPr>
            <p:spPr bwMode="auto">
              <a:xfrm>
                <a:off x="363" y="1503"/>
                <a:ext cx="541" cy="942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935"/>
                  </a:cxn>
                  <a:cxn ang="0">
                    <a:pos x="535" y="935"/>
                  </a:cxn>
                  <a:cxn ang="0">
                    <a:pos x="535" y="8"/>
                  </a:cxn>
                  <a:cxn ang="0">
                    <a:pos x="6" y="8"/>
                  </a:cxn>
                  <a:cxn ang="0">
                    <a:pos x="537" y="5"/>
                  </a:cxn>
                  <a:cxn ang="0">
                    <a:pos x="537" y="937"/>
                  </a:cxn>
                  <a:cxn ang="0">
                    <a:pos x="4" y="937"/>
                  </a:cxn>
                  <a:cxn ang="0">
                    <a:pos x="4" y="5"/>
                  </a:cxn>
                  <a:cxn ang="0">
                    <a:pos x="537" y="5"/>
                  </a:cxn>
                  <a:cxn ang="0">
                    <a:pos x="2" y="3"/>
                  </a:cxn>
                  <a:cxn ang="0">
                    <a:pos x="2" y="940"/>
                  </a:cxn>
                  <a:cxn ang="0">
                    <a:pos x="539" y="940"/>
                  </a:cxn>
                  <a:cxn ang="0">
                    <a:pos x="539" y="3"/>
                  </a:cxn>
                  <a:cxn ang="0">
                    <a:pos x="2" y="3"/>
                  </a:cxn>
                  <a:cxn ang="0">
                    <a:pos x="541" y="0"/>
                  </a:cxn>
                  <a:cxn ang="0">
                    <a:pos x="541" y="942"/>
                  </a:cxn>
                  <a:cxn ang="0">
                    <a:pos x="0" y="942"/>
                  </a:cxn>
                  <a:cxn ang="0">
                    <a:pos x="0" y="0"/>
                  </a:cxn>
                  <a:cxn ang="0">
                    <a:pos x="541" y="0"/>
                  </a:cxn>
                </a:cxnLst>
                <a:rect l="0" t="0" r="r" b="b"/>
                <a:pathLst>
                  <a:path w="541" h="942">
                    <a:moveTo>
                      <a:pt x="6" y="8"/>
                    </a:moveTo>
                    <a:lnTo>
                      <a:pt x="6" y="935"/>
                    </a:lnTo>
                    <a:lnTo>
                      <a:pt x="535" y="935"/>
                    </a:lnTo>
                    <a:lnTo>
                      <a:pt x="535" y="8"/>
                    </a:lnTo>
                    <a:lnTo>
                      <a:pt x="6" y="8"/>
                    </a:lnTo>
                    <a:close/>
                    <a:moveTo>
                      <a:pt x="537" y="5"/>
                    </a:moveTo>
                    <a:lnTo>
                      <a:pt x="537" y="937"/>
                    </a:lnTo>
                    <a:lnTo>
                      <a:pt x="4" y="937"/>
                    </a:lnTo>
                    <a:lnTo>
                      <a:pt x="4" y="5"/>
                    </a:lnTo>
                    <a:lnTo>
                      <a:pt x="537" y="5"/>
                    </a:lnTo>
                    <a:close/>
                    <a:moveTo>
                      <a:pt x="2" y="3"/>
                    </a:moveTo>
                    <a:lnTo>
                      <a:pt x="2" y="940"/>
                    </a:lnTo>
                    <a:lnTo>
                      <a:pt x="539" y="940"/>
                    </a:lnTo>
                    <a:lnTo>
                      <a:pt x="539" y="3"/>
                    </a:lnTo>
                    <a:lnTo>
                      <a:pt x="2" y="3"/>
                    </a:lnTo>
                    <a:close/>
                    <a:moveTo>
                      <a:pt x="541" y="0"/>
                    </a:moveTo>
                    <a:lnTo>
                      <a:pt x="541" y="942"/>
                    </a:lnTo>
                    <a:lnTo>
                      <a:pt x="0" y="942"/>
                    </a:lnTo>
                    <a:lnTo>
                      <a:pt x="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5889" name="Group 49"/>
          <p:cNvGrpSpPr>
            <a:grpSpLocks noChangeAspect="1"/>
          </p:cNvGrpSpPr>
          <p:nvPr/>
        </p:nvGrpSpPr>
        <p:grpSpPr bwMode="auto">
          <a:xfrm rot="776179">
            <a:off x="6105525" y="2405063"/>
            <a:ext cx="2543175" cy="1855787"/>
            <a:chOff x="3846" y="1515"/>
            <a:chExt cx="1602" cy="1169"/>
          </a:xfrm>
        </p:grpSpPr>
        <p:sp>
          <p:nvSpPr>
            <p:cNvPr id="35888" name="AutoShape 48"/>
            <p:cNvSpPr>
              <a:spLocks noChangeAspect="1" noChangeArrowheads="1" noTextEdit="1"/>
            </p:cNvSpPr>
            <p:nvPr/>
          </p:nvSpPr>
          <p:spPr bwMode="auto">
            <a:xfrm>
              <a:off x="3846" y="1515"/>
              <a:ext cx="1602" cy="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4918" y="1930"/>
              <a:ext cx="39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Молотов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4928" y="2013"/>
              <a:ext cx="9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3" name="Rectangle 53"/>
            <p:cNvSpPr>
              <a:spLocks noChangeArrowheads="1"/>
            </p:cNvSpPr>
            <p:nvPr/>
          </p:nvSpPr>
          <p:spPr bwMode="auto">
            <a:xfrm>
              <a:off x="4983" y="2013"/>
              <a:ext cx="5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4" name="Rectangle 54"/>
            <p:cNvSpPr>
              <a:spLocks noChangeArrowheads="1"/>
            </p:cNvSpPr>
            <p:nvPr/>
          </p:nvSpPr>
          <p:spPr bwMode="auto">
            <a:xfrm>
              <a:off x="5002" y="2013"/>
              <a:ext cx="35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ячеслав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5" name="Rectangle 55"/>
            <p:cNvSpPr>
              <a:spLocks noChangeArrowheads="1"/>
            </p:cNvSpPr>
            <p:nvPr/>
          </p:nvSpPr>
          <p:spPr bwMode="auto">
            <a:xfrm>
              <a:off x="4870" y="2096"/>
              <a:ext cx="55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Михайлович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904" name="Group 64"/>
            <p:cNvGrpSpPr>
              <a:grpSpLocks/>
            </p:cNvGrpSpPr>
            <p:nvPr/>
          </p:nvGrpSpPr>
          <p:grpSpPr bwMode="auto">
            <a:xfrm>
              <a:off x="3919" y="1650"/>
              <a:ext cx="829" cy="897"/>
              <a:chOff x="3919" y="1650"/>
              <a:chExt cx="829" cy="897"/>
            </a:xfrm>
          </p:grpSpPr>
          <p:sp>
            <p:nvSpPr>
              <p:cNvPr id="35896" name="Rectangle 56"/>
              <p:cNvSpPr>
                <a:spLocks noChangeArrowheads="1"/>
              </p:cNvSpPr>
              <p:nvPr/>
            </p:nvSpPr>
            <p:spPr bwMode="auto">
              <a:xfrm>
                <a:off x="3931" y="1650"/>
                <a:ext cx="817" cy="88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97" name="Freeform 57"/>
              <p:cNvSpPr>
                <a:spLocks noEditPoints="1"/>
              </p:cNvSpPr>
              <p:nvPr/>
            </p:nvSpPr>
            <p:spPr bwMode="auto">
              <a:xfrm>
                <a:off x="3932" y="1651"/>
                <a:ext cx="815" cy="88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877"/>
                  </a:cxn>
                  <a:cxn ang="0">
                    <a:pos x="808" y="877"/>
                  </a:cxn>
                  <a:cxn ang="0">
                    <a:pos x="808" y="6"/>
                  </a:cxn>
                  <a:cxn ang="0">
                    <a:pos x="7" y="6"/>
                  </a:cxn>
                  <a:cxn ang="0">
                    <a:pos x="810" y="4"/>
                  </a:cxn>
                  <a:cxn ang="0">
                    <a:pos x="810" y="879"/>
                  </a:cxn>
                  <a:cxn ang="0">
                    <a:pos x="5" y="879"/>
                  </a:cxn>
                  <a:cxn ang="0">
                    <a:pos x="5" y="4"/>
                  </a:cxn>
                  <a:cxn ang="0">
                    <a:pos x="810" y="4"/>
                  </a:cxn>
                  <a:cxn ang="0">
                    <a:pos x="2" y="2"/>
                  </a:cxn>
                  <a:cxn ang="0">
                    <a:pos x="2" y="881"/>
                  </a:cxn>
                  <a:cxn ang="0">
                    <a:pos x="813" y="881"/>
                  </a:cxn>
                  <a:cxn ang="0">
                    <a:pos x="813" y="2"/>
                  </a:cxn>
                  <a:cxn ang="0">
                    <a:pos x="2" y="2"/>
                  </a:cxn>
                  <a:cxn ang="0">
                    <a:pos x="815" y="0"/>
                  </a:cxn>
                  <a:cxn ang="0">
                    <a:pos x="815" y="883"/>
                  </a:cxn>
                  <a:cxn ang="0">
                    <a:pos x="0" y="883"/>
                  </a:cxn>
                  <a:cxn ang="0">
                    <a:pos x="0" y="0"/>
                  </a:cxn>
                  <a:cxn ang="0">
                    <a:pos x="815" y="0"/>
                  </a:cxn>
                </a:cxnLst>
                <a:rect l="0" t="0" r="r" b="b"/>
                <a:pathLst>
                  <a:path w="815" h="883">
                    <a:moveTo>
                      <a:pt x="7" y="6"/>
                    </a:moveTo>
                    <a:lnTo>
                      <a:pt x="7" y="877"/>
                    </a:lnTo>
                    <a:lnTo>
                      <a:pt x="808" y="877"/>
                    </a:lnTo>
                    <a:lnTo>
                      <a:pt x="808" y="6"/>
                    </a:lnTo>
                    <a:lnTo>
                      <a:pt x="7" y="6"/>
                    </a:lnTo>
                    <a:close/>
                    <a:moveTo>
                      <a:pt x="810" y="4"/>
                    </a:moveTo>
                    <a:lnTo>
                      <a:pt x="810" y="879"/>
                    </a:lnTo>
                    <a:lnTo>
                      <a:pt x="5" y="879"/>
                    </a:lnTo>
                    <a:lnTo>
                      <a:pt x="5" y="4"/>
                    </a:lnTo>
                    <a:lnTo>
                      <a:pt x="810" y="4"/>
                    </a:lnTo>
                    <a:close/>
                    <a:moveTo>
                      <a:pt x="2" y="2"/>
                    </a:moveTo>
                    <a:lnTo>
                      <a:pt x="2" y="881"/>
                    </a:lnTo>
                    <a:lnTo>
                      <a:pt x="813" y="881"/>
                    </a:lnTo>
                    <a:lnTo>
                      <a:pt x="813" y="2"/>
                    </a:lnTo>
                    <a:lnTo>
                      <a:pt x="2" y="2"/>
                    </a:lnTo>
                    <a:close/>
                    <a:moveTo>
                      <a:pt x="815" y="0"/>
                    </a:moveTo>
                    <a:lnTo>
                      <a:pt x="815" y="883"/>
                    </a:lnTo>
                    <a:lnTo>
                      <a:pt x="0" y="883"/>
                    </a:lnTo>
                    <a:lnTo>
                      <a:pt x="0" y="0"/>
                    </a:lnTo>
                    <a:lnTo>
                      <a:pt x="8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98" name="Rectangle 58"/>
              <p:cNvSpPr>
                <a:spLocks noChangeArrowheads="1"/>
              </p:cNvSpPr>
              <p:nvPr/>
            </p:nvSpPr>
            <p:spPr bwMode="auto">
              <a:xfrm>
                <a:off x="3931" y="1650"/>
                <a:ext cx="817" cy="88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5899" name="Picture 5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939" y="1658"/>
                <a:ext cx="801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00" name="Picture 6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939" y="1658"/>
                <a:ext cx="801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01" name="Picture 6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939" y="1658"/>
                <a:ext cx="801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02" name="Picture 6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926" y="1671"/>
                <a:ext cx="801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03" name="Freeform 63"/>
              <p:cNvSpPr>
                <a:spLocks noEditPoints="1"/>
              </p:cNvSpPr>
              <p:nvPr/>
            </p:nvSpPr>
            <p:spPr bwMode="auto">
              <a:xfrm>
                <a:off x="3919" y="1664"/>
                <a:ext cx="815" cy="88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877"/>
                  </a:cxn>
                  <a:cxn ang="0">
                    <a:pos x="808" y="877"/>
                  </a:cxn>
                  <a:cxn ang="0">
                    <a:pos x="808" y="6"/>
                  </a:cxn>
                  <a:cxn ang="0">
                    <a:pos x="6" y="6"/>
                  </a:cxn>
                  <a:cxn ang="0">
                    <a:pos x="810" y="4"/>
                  </a:cxn>
                  <a:cxn ang="0">
                    <a:pos x="810" y="879"/>
                  </a:cxn>
                  <a:cxn ang="0">
                    <a:pos x="4" y="879"/>
                  </a:cxn>
                  <a:cxn ang="0">
                    <a:pos x="4" y="4"/>
                  </a:cxn>
                  <a:cxn ang="0">
                    <a:pos x="810" y="4"/>
                  </a:cxn>
                  <a:cxn ang="0">
                    <a:pos x="2" y="2"/>
                  </a:cxn>
                  <a:cxn ang="0">
                    <a:pos x="2" y="881"/>
                  </a:cxn>
                  <a:cxn ang="0">
                    <a:pos x="812" y="881"/>
                  </a:cxn>
                  <a:cxn ang="0">
                    <a:pos x="812" y="2"/>
                  </a:cxn>
                  <a:cxn ang="0">
                    <a:pos x="2" y="2"/>
                  </a:cxn>
                  <a:cxn ang="0">
                    <a:pos x="815" y="0"/>
                  </a:cxn>
                  <a:cxn ang="0">
                    <a:pos x="815" y="883"/>
                  </a:cxn>
                  <a:cxn ang="0">
                    <a:pos x="0" y="883"/>
                  </a:cxn>
                  <a:cxn ang="0">
                    <a:pos x="0" y="0"/>
                  </a:cxn>
                  <a:cxn ang="0">
                    <a:pos x="815" y="0"/>
                  </a:cxn>
                </a:cxnLst>
                <a:rect l="0" t="0" r="r" b="b"/>
                <a:pathLst>
                  <a:path w="815" h="883">
                    <a:moveTo>
                      <a:pt x="6" y="6"/>
                    </a:moveTo>
                    <a:lnTo>
                      <a:pt x="6" y="877"/>
                    </a:lnTo>
                    <a:lnTo>
                      <a:pt x="808" y="877"/>
                    </a:lnTo>
                    <a:lnTo>
                      <a:pt x="808" y="6"/>
                    </a:lnTo>
                    <a:lnTo>
                      <a:pt x="6" y="6"/>
                    </a:lnTo>
                    <a:close/>
                    <a:moveTo>
                      <a:pt x="810" y="4"/>
                    </a:moveTo>
                    <a:lnTo>
                      <a:pt x="810" y="879"/>
                    </a:lnTo>
                    <a:lnTo>
                      <a:pt x="4" y="879"/>
                    </a:lnTo>
                    <a:lnTo>
                      <a:pt x="4" y="4"/>
                    </a:lnTo>
                    <a:lnTo>
                      <a:pt x="810" y="4"/>
                    </a:lnTo>
                    <a:close/>
                    <a:moveTo>
                      <a:pt x="2" y="2"/>
                    </a:moveTo>
                    <a:lnTo>
                      <a:pt x="2" y="881"/>
                    </a:lnTo>
                    <a:lnTo>
                      <a:pt x="812" y="881"/>
                    </a:lnTo>
                    <a:lnTo>
                      <a:pt x="812" y="2"/>
                    </a:lnTo>
                    <a:lnTo>
                      <a:pt x="2" y="2"/>
                    </a:lnTo>
                    <a:close/>
                    <a:moveTo>
                      <a:pt x="815" y="0"/>
                    </a:moveTo>
                    <a:lnTo>
                      <a:pt x="815" y="883"/>
                    </a:lnTo>
                    <a:lnTo>
                      <a:pt x="0" y="883"/>
                    </a:lnTo>
                    <a:lnTo>
                      <a:pt x="0" y="0"/>
                    </a:lnTo>
                    <a:lnTo>
                      <a:pt x="815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5907" name="Group 67"/>
          <p:cNvGrpSpPr>
            <a:grpSpLocks noChangeAspect="1"/>
          </p:cNvGrpSpPr>
          <p:nvPr/>
        </p:nvGrpSpPr>
        <p:grpSpPr bwMode="auto">
          <a:xfrm>
            <a:off x="2857500" y="4286250"/>
            <a:ext cx="3429000" cy="2071688"/>
            <a:chOff x="1800" y="2700"/>
            <a:chExt cx="2160" cy="1305"/>
          </a:xfrm>
        </p:grpSpPr>
        <p:sp>
          <p:nvSpPr>
            <p:cNvPr id="35906" name="AutoShape 66"/>
            <p:cNvSpPr>
              <a:spLocks noChangeAspect="1" noChangeArrowheads="1" noTextEdit="1"/>
            </p:cNvSpPr>
            <p:nvPr/>
          </p:nvSpPr>
          <p:spPr bwMode="auto">
            <a:xfrm>
              <a:off x="1800" y="2700"/>
              <a:ext cx="2160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3043" y="3076"/>
              <a:ext cx="12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3116" y="3076"/>
              <a:ext cx="8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3148" y="3076"/>
              <a:ext cx="15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3246" y="307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3301" y="3076"/>
              <a:ext cx="521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Молотов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3084" y="3168"/>
              <a:ext cx="52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підписує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3563" y="3168"/>
              <a:ext cx="29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пакт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3347" y="3261"/>
              <a:ext cx="24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про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3092" y="3354"/>
              <a:ext cx="77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перерозподіл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3245" y="3447"/>
              <a:ext cx="461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Польщі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927" name="Group 87"/>
            <p:cNvGrpSpPr>
              <a:grpSpLocks/>
            </p:cNvGrpSpPr>
            <p:nvPr/>
          </p:nvGrpSpPr>
          <p:grpSpPr bwMode="auto">
            <a:xfrm>
              <a:off x="1934" y="2822"/>
              <a:ext cx="1010" cy="1030"/>
              <a:chOff x="1934" y="2822"/>
              <a:chExt cx="1010" cy="1030"/>
            </a:xfrm>
          </p:grpSpPr>
          <p:sp>
            <p:nvSpPr>
              <p:cNvPr id="35919" name="Rectangle 79"/>
              <p:cNvSpPr>
                <a:spLocks noChangeArrowheads="1"/>
              </p:cNvSpPr>
              <p:nvPr/>
            </p:nvSpPr>
            <p:spPr bwMode="auto">
              <a:xfrm>
                <a:off x="1951" y="2822"/>
                <a:ext cx="993" cy="101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20" name="Freeform 80"/>
              <p:cNvSpPr>
                <a:spLocks noEditPoints="1"/>
              </p:cNvSpPr>
              <p:nvPr/>
            </p:nvSpPr>
            <p:spPr bwMode="auto">
              <a:xfrm>
                <a:off x="1952" y="2823"/>
                <a:ext cx="991" cy="101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1008"/>
                  </a:cxn>
                  <a:cxn ang="0">
                    <a:pos x="982" y="1008"/>
                  </a:cxn>
                  <a:cxn ang="0">
                    <a:pos x="982" y="7"/>
                  </a:cxn>
                  <a:cxn ang="0">
                    <a:pos x="9" y="7"/>
                  </a:cxn>
                  <a:cxn ang="0">
                    <a:pos x="985" y="4"/>
                  </a:cxn>
                  <a:cxn ang="0">
                    <a:pos x="985" y="1010"/>
                  </a:cxn>
                  <a:cxn ang="0">
                    <a:pos x="6" y="1010"/>
                  </a:cxn>
                  <a:cxn ang="0">
                    <a:pos x="6" y="4"/>
                  </a:cxn>
                  <a:cxn ang="0">
                    <a:pos x="985" y="4"/>
                  </a:cxn>
                  <a:cxn ang="0">
                    <a:pos x="3" y="2"/>
                  </a:cxn>
                  <a:cxn ang="0">
                    <a:pos x="3" y="1013"/>
                  </a:cxn>
                  <a:cxn ang="0">
                    <a:pos x="988" y="1013"/>
                  </a:cxn>
                  <a:cxn ang="0">
                    <a:pos x="988" y="2"/>
                  </a:cxn>
                  <a:cxn ang="0">
                    <a:pos x="3" y="2"/>
                  </a:cxn>
                  <a:cxn ang="0">
                    <a:pos x="991" y="0"/>
                  </a:cxn>
                  <a:cxn ang="0">
                    <a:pos x="991" y="1015"/>
                  </a:cxn>
                  <a:cxn ang="0">
                    <a:pos x="0" y="1015"/>
                  </a:cxn>
                  <a:cxn ang="0">
                    <a:pos x="0" y="0"/>
                  </a:cxn>
                  <a:cxn ang="0">
                    <a:pos x="991" y="0"/>
                  </a:cxn>
                </a:cxnLst>
                <a:rect l="0" t="0" r="r" b="b"/>
                <a:pathLst>
                  <a:path w="991" h="1015">
                    <a:moveTo>
                      <a:pt x="9" y="7"/>
                    </a:moveTo>
                    <a:lnTo>
                      <a:pt x="9" y="1008"/>
                    </a:lnTo>
                    <a:lnTo>
                      <a:pt x="982" y="1008"/>
                    </a:lnTo>
                    <a:lnTo>
                      <a:pt x="982" y="7"/>
                    </a:lnTo>
                    <a:lnTo>
                      <a:pt x="9" y="7"/>
                    </a:lnTo>
                    <a:close/>
                    <a:moveTo>
                      <a:pt x="985" y="4"/>
                    </a:moveTo>
                    <a:lnTo>
                      <a:pt x="985" y="1010"/>
                    </a:lnTo>
                    <a:lnTo>
                      <a:pt x="6" y="1010"/>
                    </a:lnTo>
                    <a:lnTo>
                      <a:pt x="6" y="4"/>
                    </a:lnTo>
                    <a:lnTo>
                      <a:pt x="985" y="4"/>
                    </a:lnTo>
                    <a:close/>
                    <a:moveTo>
                      <a:pt x="3" y="2"/>
                    </a:moveTo>
                    <a:lnTo>
                      <a:pt x="3" y="1013"/>
                    </a:lnTo>
                    <a:lnTo>
                      <a:pt x="988" y="1013"/>
                    </a:lnTo>
                    <a:lnTo>
                      <a:pt x="988" y="2"/>
                    </a:lnTo>
                    <a:lnTo>
                      <a:pt x="3" y="2"/>
                    </a:lnTo>
                    <a:close/>
                    <a:moveTo>
                      <a:pt x="991" y="0"/>
                    </a:moveTo>
                    <a:lnTo>
                      <a:pt x="991" y="1015"/>
                    </a:lnTo>
                    <a:lnTo>
                      <a:pt x="0" y="1015"/>
                    </a:lnTo>
                    <a:lnTo>
                      <a:pt x="0" y="0"/>
                    </a:ln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21" name="Rectangle 81"/>
              <p:cNvSpPr>
                <a:spLocks noChangeArrowheads="1"/>
              </p:cNvSpPr>
              <p:nvPr/>
            </p:nvSpPr>
            <p:spPr bwMode="auto">
              <a:xfrm>
                <a:off x="1951" y="2822"/>
                <a:ext cx="993" cy="1017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5922" name="Picture 8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962" y="2830"/>
                <a:ext cx="972" cy="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23" name="Picture 8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62" y="2830"/>
                <a:ext cx="972" cy="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24" name="Picture 8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962" y="2830"/>
                <a:ext cx="972" cy="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25" name="Picture 85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944" y="2845"/>
                <a:ext cx="972" cy="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26" name="Freeform 86"/>
              <p:cNvSpPr>
                <a:spLocks noEditPoints="1"/>
              </p:cNvSpPr>
              <p:nvPr/>
            </p:nvSpPr>
            <p:spPr bwMode="auto">
              <a:xfrm>
                <a:off x="1934" y="2837"/>
                <a:ext cx="991" cy="101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1008"/>
                  </a:cxn>
                  <a:cxn ang="0">
                    <a:pos x="982" y="1008"/>
                  </a:cxn>
                  <a:cxn ang="0">
                    <a:pos x="982" y="7"/>
                  </a:cxn>
                  <a:cxn ang="0">
                    <a:pos x="9" y="7"/>
                  </a:cxn>
                  <a:cxn ang="0">
                    <a:pos x="985" y="5"/>
                  </a:cxn>
                  <a:cxn ang="0">
                    <a:pos x="985" y="1011"/>
                  </a:cxn>
                  <a:cxn ang="0">
                    <a:pos x="6" y="1011"/>
                  </a:cxn>
                  <a:cxn ang="0">
                    <a:pos x="6" y="5"/>
                  </a:cxn>
                  <a:cxn ang="0">
                    <a:pos x="985" y="5"/>
                  </a:cxn>
                  <a:cxn ang="0">
                    <a:pos x="3" y="2"/>
                  </a:cxn>
                  <a:cxn ang="0">
                    <a:pos x="3" y="1013"/>
                  </a:cxn>
                  <a:cxn ang="0">
                    <a:pos x="988" y="1013"/>
                  </a:cxn>
                  <a:cxn ang="0">
                    <a:pos x="988" y="2"/>
                  </a:cxn>
                  <a:cxn ang="0">
                    <a:pos x="3" y="2"/>
                  </a:cxn>
                  <a:cxn ang="0">
                    <a:pos x="991" y="0"/>
                  </a:cxn>
                  <a:cxn ang="0">
                    <a:pos x="991" y="1015"/>
                  </a:cxn>
                  <a:cxn ang="0">
                    <a:pos x="0" y="1015"/>
                  </a:cxn>
                  <a:cxn ang="0">
                    <a:pos x="0" y="0"/>
                  </a:cxn>
                  <a:cxn ang="0">
                    <a:pos x="991" y="0"/>
                  </a:cxn>
                </a:cxnLst>
                <a:rect l="0" t="0" r="r" b="b"/>
                <a:pathLst>
                  <a:path w="991" h="1015">
                    <a:moveTo>
                      <a:pt x="9" y="7"/>
                    </a:moveTo>
                    <a:lnTo>
                      <a:pt x="9" y="1008"/>
                    </a:lnTo>
                    <a:lnTo>
                      <a:pt x="982" y="1008"/>
                    </a:lnTo>
                    <a:lnTo>
                      <a:pt x="982" y="7"/>
                    </a:lnTo>
                    <a:lnTo>
                      <a:pt x="9" y="7"/>
                    </a:lnTo>
                    <a:close/>
                    <a:moveTo>
                      <a:pt x="985" y="5"/>
                    </a:moveTo>
                    <a:lnTo>
                      <a:pt x="985" y="1011"/>
                    </a:lnTo>
                    <a:lnTo>
                      <a:pt x="6" y="1011"/>
                    </a:lnTo>
                    <a:lnTo>
                      <a:pt x="6" y="5"/>
                    </a:lnTo>
                    <a:lnTo>
                      <a:pt x="985" y="5"/>
                    </a:lnTo>
                    <a:close/>
                    <a:moveTo>
                      <a:pt x="3" y="2"/>
                    </a:moveTo>
                    <a:lnTo>
                      <a:pt x="3" y="1013"/>
                    </a:lnTo>
                    <a:lnTo>
                      <a:pt x="988" y="1013"/>
                    </a:lnTo>
                    <a:lnTo>
                      <a:pt x="988" y="2"/>
                    </a:lnTo>
                    <a:lnTo>
                      <a:pt x="3" y="2"/>
                    </a:lnTo>
                    <a:close/>
                    <a:moveTo>
                      <a:pt x="991" y="0"/>
                    </a:moveTo>
                    <a:lnTo>
                      <a:pt x="991" y="1015"/>
                    </a:lnTo>
                    <a:lnTo>
                      <a:pt x="0" y="1015"/>
                    </a:lnTo>
                    <a:lnTo>
                      <a:pt x="0" y="0"/>
                    </a:ln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newsflash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6143644"/>
          </a:xfrm>
        </p:spPr>
        <p:txBody>
          <a:bodyPr/>
          <a:lstStyle/>
          <a:p>
            <a:pPr algn="l"/>
            <a:r>
              <a:rPr lang="uk-UA" sz="1800" b="1" dirty="0" smtClean="0">
                <a:solidFill>
                  <a:srgbClr val="C00000"/>
                </a:solidFill>
              </a:rPr>
              <a:t>Навчальні цілі заняття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 </a:t>
            </a:r>
            <a:r>
              <a:rPr lang="ru-RU" sz="1800" b="1" i="1" dirty="0" smtClean="0">
                <a:solidFill>
                  <a:srgbClr val="C00000"/>
                </a:solidFill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Ознайомитися, мати уявлення про (α – І)</a:t>
            </a:r>
            <a:r>
              <a:rPr lang="ru-RU" sz="1800" b="1" i="1" dirty="0" smtClean="0">
                <a:solidFill>
                  <a:srgbClr val="C00000"/>
                </a:solidFill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Зовнішню політику провідних капіталістичних країн світу в 30 роки ХХ століття;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Основні напрямки зовнішньої політики СРСР в 30 роки ХХ століття;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Наміри країн-агресорів: Німеччини, Італії, Японії;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Створення вісі «Рим-Берлін-Токіо»;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Воєнні дії в Іспанії 1936-1939 років;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Позитивні та негативні моменти у діяльності Ліги Націй.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Знати, засвоїти (α – ІІ):</a:t>
            </a:r>
            <a:r>
              <a:rPr lang="ru-RU" sz="1800" b="1" i="1" dirty="0" smtClean="0">
                <a:solidFill>
                  <a:srgbClr val="C00000"/>
                </a:solidFill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Рішення Мюнхенської угоди;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Рішення пакту Молотова-Ріббентропа;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Основні напрямки політики «умиротворення агресора» з боку урядів США, Великої Британії, Франції;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Наслідки агресивної зовнішньої політики Німеччини, Італії, Японії.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Вміти (α – ІІІ):</a:t>
            </a:r>
            <a:r>
              <a:rPr lang="ru-RU" sz="1800" b="1" i="1" dirty="0" smtClean="0">
                <a:solidFill>
                  <a:srgbClr val="C00000"/>
                </a:solidFill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Ви</a:t>
            </a:r>
            <a:r>
              <a:rPr lang="ru-RU" sz="1800" dirty="0" smtClean="0">
                <a:solidFill>
                  <a:srgbClr val="C00000"/>
                </a:solidFill>
              </a:rPr>
              <a:t>д</a:t>
            </a:r>
            <a:r>
              <a:rPr lang="uk-UA" sz="1800" dirty="0" smtClean="0">
                <a:solidFill>
                  <a:srgbClr val="C00000"/>
                </a:solidFill>
              </a:rPr>
              <a:t>і</a:t>
            </a:r>
            <a:r>
              <a:rPr lang="ru-RU" sz="1800" dirty="0" smtClean="0">
                <a:solidFill>
                  <a:srgbClr val="C00000"/>
                </a:solidFill>
              </a:rPr>
              <a:t>л</a:t>
            </a:r>
            <a:r>
              <a:rPr lang="uk-UA" sz="1800" dirty="0" smtClean="0">
                <a:solidFill>
                  <a:srgbClr val="C00000"/>
                </a:solidFill>
              </a:rPr>
              <a:t>яти особливості зовнішньої політики провідних капіталістичних країн світу та СРСР;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Давати оцінку загарбницькій політиці Японії, Італії, Німеччини;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dirty="0" smtClean="0">
                <a:solidFill>
                  <a:srgbClr val="C00000"/>
                </a:solidFill>
              </a:rPr>
              <a:t>Аналізувати взаємовідносини між Гітлером і керівниками Великої Британії та Франції, між Гітлером та Сталіним.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rgbClr val="C00000"/>
                </a:solidFill>
              </a:rPr>
              <a:t> 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04"/>
            <a:ext cx="53578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484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23 серпня 1939 року було підписано пакт Ріббентропа-Молотова, за яким відбувся перерозподіл Європи між Німеччиною та СРСР...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які польські землі відійшли до складу СРСР за цим договором: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де було підписано пакт;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яку позицію займали Велика Британія та Франція по відношенню до Польщі?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3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- чому СРСР пішов на підписання цього договору: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як договір вирішував питання про взаємовідносини між СРСР та Німеччиною;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доведіть, що «Секретний протокол», підписаний між Німеччиною та СРСР передбачав перерозподіл сфер впливу у Східній Європі?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5724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054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Протягом 30-х років ХХ століття Ліга Націй виключила зі свого складу держави, яких було проголошено агресорами...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що це були за держави;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- як відбувся процес виключення їх зі складу Ліги Націй?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8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Встановлення фашизму в Іспанії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4820" name="Group 4"/>
          <p:cNvGrpSpPr>
            <a:grpSpLocks noChangeAspect="1"/>
          </p:cNvGrpSpPr>
          <p:nvPr/>
        </p:nvGrpSpPr>
        <p:grpSpPr bwMode="auto">
          <a:xfrm>
            <a:off x="4143372" y="2643182"/>
            <a:ext cx="4500594" cy="3767139"/>
            <a:chOff x="1710" y="1609"/>
            <a:chExt cx="2340" cy="2261"/>
          </a:xfrm>
        </p:grpSpPr>
        <p:sp>
          <p:nvSpPr>
            <p:cNvPr id="348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10" y="1609"/>
              <a:ext cx="2340" cy="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3301" y="2195"/>
              <a:ext cx="56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Привітання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3439" y="2302"/>
              <a:ext cx="36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Гітлера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3266" y="2411"/>
              <a:ext cx="47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Муссоліні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3703" y="2411"/>
              <a:ext cx="27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після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3303" y="2520"/>
              <a:ext cx="65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встановлення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3323" y="2629"/>
              <a:ext cx="60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фашистської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344" y="2736"/>
              <a:ext cx="49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диктатури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3800" y="2736"/>
              <a:ext cx="9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3452" y="2845"/>
              <a:ext cx="33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Іспанії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839" name="Group 23"/>
            <p:cNvGrpSpPr>
              <a:grpSpLocks/>
            </p:cNvGrpSpPr>
            <p:nvPr/>
          </p:nvGrpSpPr>
          <p:grpSpPr bwMode="auto">
            <a:xfrm>
              <a:off x="1836" y="1820"/>
              <a:ext cx="1248" cy="1773"/>
              <a:chOff x="1836" y="1820"/>
              <a:chExt cx="1248" cy="1773"/>
            </a:xfrm>
          </p:grpSpPr>
          <p:sp>
            <p:nvSpPr>
              <p:cNvPr id="34831" name="Rectangle 15"/>
              <p:cNvSpPr>
                <a:spLocks noChangeArrowheads="1"/>
              </p:cNvSpPr>
              <p:nvPr/>
            </p:nvSpPr>
            <p:spPr bwMode="auto">
              <a:xfrm>
                <a:off x="1854" y="1820"/>
                <a:ext cx="1230" cy="174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2" name="Freeform 16"/>
              <p:cNvSpPr>
                <a:spLocks noEditPoints="1"/>
              </p:cNvSpPr>
              <p:nvPr/>
            </p:nvSpPr>
            <p:spPr bwMode="auto">
              <a:xfrm>
                <a:off x="1855" y="1821"/>
                <a:ext cx="1229" cy="1747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0" y="1734"/>
                  </a:cxn>
                  <a:cxn ang="0">
                    <a:pos x="1219" y="1734"/>
                  </a:cxn>
                  <a:cxn ang="0">
                    <a:pos x="1219" y="13"/>
                  </a:cxn>
                  <a:cxn ang="0">
                    <a:pos x="10" y="13"/>
                  </a:cxn>
                  <a:cxn ang="0">
                    <a:pos x="1222" y="9"/>
                  </a:cxn>
                  <a:cxn ang="0">
                    <a:pos x="1222" y="1739"/>
                  </a:cxn>
                  <a:cxn ang="0">
                    <a:pos x="7" y="1739"/>
                  </a:cxn>
                  <a:cxn ang="0">
                    <a:pos x="7" y="9"/>
                  </a:cxn>
                  <a:cxn ang="0">
                    <a:pos x="1222" y="9"/>
                  </a:cxn>
                  <a:cxn ang="0">
                    <a:pos x="4" y="5"/>
                  </a:cxn>
                  <a:cxn ang="0">
                    <a:pos x="4" y="1743"/>
                  </a:cxn>
                  <a:cxn ang="0">
                    <a:pos x="1225" y="1743"/>
                  </a:cxn>
                  <a:cxn ang="0">
                    <a:pos x="1225" y="5"/>
                  </a:cxn>
                  <a:cxn ang="0">
                    <a:pos x="4" y="5"/>
                  </a:cxn>
                  <a:cxn ang="0">
                    <a:pos x="1229" y="0"/>
                  </a:cxn>
                  <a:cxn ang="0">
                    <a:pos x="1229" y="1747"/>
                  </a:cxn>
                  <a:cxn ang="0">
                    <a:pos x="0" y="1747"/>
                  </a:cxn>
                  <a:cxn ang="0">
                    <a:pos x="0" y="0"/>
                  </a:cxn>
                  <a:cxn ang="0">
                    <a:pos x="1229" y="0"/>
                  </a:cxn>
                </a:cxnLst>
                <a:rect l="0" t="0" r="r" b="b"/>
                <a:pathLst>
                  <a:path w="1229" h="1747">
                    <a:moveTo>
                      <a:pt x="10" y="13"/>
                    </a:moveTo>
                    <a:lnTo>
                      <a:pt x="10" y="1734"/>
                    </a:lnTo>
                    <a:lnTo>
                      <a:pt x="1219" y="1734"/>
                    </a:lnTo>
                    <a:lnTo>
                      <a:pt x="1219" y="13"/>
                    </a:lnTo>
                    <a:lnTo>
                      <a:pt x="10" y="13"/>
                    </a:lnTo>
                    <a:close/>
                    <a:moveTo>
                      <a:pt x="1222" y="9"/>
                    </a:moveTo>
                    <a:lnTo>
                      <a:pt x="1222" y="1739"/>
                    </a:lnTo>
                    <a:lnTo>
                      <a:pt x="7" y="1739"/>
                    </a:lnTo>
                    <a:lnTo>
                      <a:pt x="7" y="9"/>
                    </a:lnTo>
                    <a:lnTo>
                      <a:pt x="1222" y="9"/>
                    </a:lnTo>
                    <a:close/>
                    <a:moveTo>
                      <a:pt x="4" y="5"/>
                    </a:moveTo>
                    <a:lnTo>
                      <a:pt x="4" y="1743"/>
                    </a:lnTo>
                    <a:lnTo>
                      <a:pt x="1225" y="1743"/>
                    </a:lnTo>
                    <a:lnTo>
                      <a:pt x="1225" y="5"/>
                    </a:lnTo>
                    <a:lnTo>
                      <a:pt x="4" y="5"/>
                    </a:lnTo>
                    <a:close/>
                    <a:moveTo>
                      <a:pt x="1229" y="0"/>
                    </a:moveTo>
                    <a:lnTo>
                      <a:pt x="1229" y="1747"/>
                    </a:lnTo>
                    <a:lnTo>
                      <a:pt x="0" y="1747"/>
                    </a:lnTo>
                    <a:lnTo>
                      <a:pt x="0" y="0"/>
                    </a:lnTo>
                    <a:lnTo>
                      <a:pt x="12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3" name="Rectangle 17"/>
              <p:cNvSpPr>
                <a:spLocks noChangeArrowheads="1"/>
              </p:cNvSpPr>
              <p:nvPr/>
            </p:nvSpPr>
            <p:spPr bwMode="auto">
              <a:xfrm>
                <a:off x="1854" y="1820"/>
                <a:ext cx="1230" cy="174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4834" name="Picture 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6" y="1835"/>
                <a:ext cx="1208" cy="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5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66" y="1835"/>
                <a:ext cx="1208" cy="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6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6" y="1835"/>
                <a:ext cx="1208" cy="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7" name="Picture 2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47" y="1860"/>
                <a:ext cx="1207" cy="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38" name="Freeform 22"/>
              <p:cNvSpPr>
                <a:spLocks noEditPoints="1"/>
              </p:cNvSpPr>
              <p:nvPr/>
            </p:nvSpPr>
            <p:spPr bwMode="auto">
              <a:xfrm>
                <a:off x="1836" y="1847"/>
                <a:ext cx="1228" cy="1746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0" y="1734"/>
                  </a:cxn>
                  <a:cxn ang="0">
                    <a:pos x="1218" y="1734"/>
                  </a:cxn>
                  <a:cxn ang="0">
                    <a:pos x="1218" y="12"/>
                  </a:cxn>
                  <a:cxn ang="0">
                    <a:pos x="10" y="12"/>
                  </a:cxn>
                  <a:cxn ang="0">
                    <a:pos x="1222" y="8"/>
                  </a:cxn>
                  <a:cxn ang="0">
                    <a:pos x="1222" y="1738"/>
                  </a:cxn>
                  <a:cxn ang="0">
                    <a:pos x="6" y="1738"/>
                  </a:cxn>
                  <a:cxn ang="0">
                    <a:pos x="6" y="8"/>
                  </a:cxn>
                  <a:cxn ang="0">
                    <a:pos x="1222" y="8"/>
                  </a:cxn>
                  <a:cxn ang="0">
                    <a:pos x="3" y="4"/>
                  </a:cxn>
                  <a:cxn ang="0">
                    <a:pos x="3" y="1742"/>
                  </a:cxn>
                  <a:cxn ang="0">
                    <a:pos x="1225" y="1742"/>
                  </a:cxn>
                  <a:cxn ang="0">
                    <a:pos x="1225" y="4"/>
                  </a:cxn>
                  <a:cxn ang="0">
                    <a:pos x="3" y="4"/>
                  </a:cxn>
                  <a:cxn ang="0">
                    <a:pos x="1228" y="0"/>
                  </a:cxn>
                  <a:cxn ang="0">
                    <a:pos x="1228" y="1746"/>
                  </a:cxn>
                  <a:cxn ang="0">
                    <a:pos x="0" y="1746"/>
                  </a:cxn>
                  <a:cxn ang="0">
                    <a:pos x="0" y="0"/>
                  </a:cxn>
                  <a:cxn ang="0">
                    <a:pos x="1228" y="0"/>
                  </a:cxn>
                </a:cxnLst>
                <a:rect l="0" t="0" r="r" b="b"/>
                <a:pathLst>
                  <a:path w="1228" h="1746">
                    <a:moveTo>
                      <a:pt x="10" y="12"/>
                    </a:moveTo>
                    <a:lnTo>
                      <a:pt x="10" y="1734"/>
                    </a:lnTo>
                    <a:lnTo>
                      <a:pt x="1218" y="1734"/>
                    </a:lnTo>
                    <a:lnTo>
                      <a:pt x="1218" y="12"/>
                    </a:lnTo>
                    <a:lnTo>
                      <a:pt x="10" y="12"/>
                    </a:lnTo>
                    <a:close/>
                    <a:moveTo>
                      <a:pt x="1222" y="8"/>
                    </a:moveTo>
                    <a:lnTo>
                      <a:pt x="1222" y="1738"/>
                    </a:lnTo>
                    <a:lnTo>
                      <a:pt x="6" y="1738"/>
                    </a:lnTo>
                    <a:lnTo>
                      <a:pt x="6" y="8"/>
                    </a:lnTo>
                    <a:lnTo>
                      <a:pt x="1222" y="8"/>
                    </a:lnTo>
                    <a:close/>
                    <a:moveTo>
                      <a:pt x="3" y="4"/>
                    </a:moveTo>
                    <a:lnTo>
                      <a:pt x="3" y="1742"/>
                    </a:lnTo>
                    <a:lnTo>
                      <a:pt x="1225" y="1742"/>
                    </a:lnTo>
                    <a:lnTo>
                      <a:pt x="1225" y="4"/>
                    </a:lnTo>
                    <a:lnTo>
                      <a:pt x="3" y="4"/>
                    </a:lnTo>
                    <a:close/>
                    <a:moveTo>
                      <a:pt x="1228" y="0"/>
                    </a:moveTo>
                    <a:lnTo>
                      <a:pt x="1228" y="1746"/>
                    </a:lnTo>
                    <a:lnTo>
                      <a:pt x="0" y="1746"/>
                    </a:lnTo>
                    <a:lnTo>
                      <a:pt x="0" y="0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CCFF66"/>
              </a:solidFill>
              <a:ln w="1" cap="flat">
                <a:solidFill>
                  <a:srgbClr val="CCFF6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000372"/>
            <a:ext cx="28575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357290" y="214311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Адольф Г</a:t>
            </a:r>
            <a:r>
              <a:rPr lang="uk-UA" dirty="0" smtClean="0"/>
              <a:t>і</a:t>
            </a:r>
            <a:r>
              <a:rPr lang="ru-RU" dirty="0" err="1" smtClean="0"/>
              <a:t>тлер</a:t>
            </a:r>
            <a:r>
              <a:rPr lang="ru-RU" dirty="0" smtClean="0"/>
              <a:t> </a:t>
            </a:r>
            <a:r>
              <a:rPr lang="uk-UA" dirty="0" smtClean="0"/>
              <a:t> і</a:t>
            </a:r>
            <a:r>
              <a:rPr lang="ru-RU" dirty="0" smtClean="0"/>
              <a:t> </a:t>
            </a:r>
            <a:r>
              <a:rPr lang="ru-RU" dirty="0" err="1" smtClean="0"/>
              <a:t>Франциско</a:t>
            </a:r>
            <a:r>
              <a:rPr lang="ru-RU" dirty="0" smtClean="0"/>
              <a:t> Франко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9124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Робота з підручником «Встановлення фашистської диктатури в Іспанії».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Дати відпові</a:t>
            </a:r>
            <a:r>
              <a:rPr lang="ru-RU" sz="2800" b="1" dirty="0" smtClean="0">
                <a:solidFill>
                  <a:srgbClr val="C00000"/>
                </a:solidFill>
              </a:rPr>
              <a:t>дь </a:t>
            </a:r>
            <a:r>
              <a:rPr lang="uk-UA" sz="2800" b="1" dirty="0" smtClean="0">
                <a:solidFill>
                  <a:srgbClr val="C00000"/>
                </a:solidFill>
              </a:rPr>
              <a:t>на запитання: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- Причини революції 1931 року в Іспанії?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- Яка була політика Уряду Народного фронту?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- Причини громадянської війни 1936-1939 років в Іспанії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- Яку політику що до Іспанії проводили СРСР, Німеччина, Італія, Велика Британія, Франція, США?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- Коли в Іспанії було встановлено фашистську диктатуру? Хто став на чолі фашистської Іспанії?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5" y="1071546"/>
            <a:ext cx="76438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  Ліги націй на збереження миру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3214686"/>
            <a:ext cx="7924800" cy="27289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/>
              <a:t>що таке Ліга націй?</a:t>
            </a:r>
          </a:p>
          <a:p>
            <a:pPr>
              <a:buFontTx/>
              <a:buChar char="-"/>
            </a:pPr>
            <a:r>
              <a:rPr lang="uk-UA" dirty="0" smtClean="0"/>
              <a:t> які були успіхи ліги націй у збереженні миру?</a:t>
            </a:r>
          </a:p>
          <a:p>
            <a:pPr>
              <a:buFontTx/>
              <a:buChar char="-"/>
            </a:pPr>
            <a:r>
              <a:rPr lang="uk-UA" dirty="0" smtClean="0"/>
              <a:t>які були причини невдач Ліги у справі збереження миру?</a:t>
            </a:r>
          </a:p>
          <a:p>
            <a:pPr>
              <a:buFontTx/>
              <a:buChar char="-"/>
            </a:pPr>
            <a:r>
              <a:rPr lang="uk-UA" dirty="0" smtClean="0"/>
              <a:t>чому країни, що займали провідні позиції в Раді Ліги Націй не зупинили агресію фашистських військ?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split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"/>
          <p:cNvGrpSpPr>
            <a:grpSpLocks noChangeAspect="1"/>
          </p:cNvGrpSpPr>
          <p:nvPr/>
        </p:nvGrpSpPr>
        <p:grpSpPr bwMode="auto">
          <a:xfrm>
            <a:off x="1039446" y="615945"/>
            <a:ext cx="7065107" cy="5402164"/>
            <a:chOff x="1579" y="376"/>
            <a:chExt cx="2646" cy="3154"/>
          </a:xfrm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1673" y="832"/>
              <a:ext cx="827" cy="26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1861" y="864"/>
              <a:ext cx="9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928" y="864"/>
              <a:ext cx="43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варіант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861" y="1015"/>
              <a:ext cx="452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975" y="1296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054" y="1296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132" y="1296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975" y="1517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2054" y="1517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134" y="1517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1989" y="1735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068" y="1735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2121" y="1735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1981" y="1953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2060" y="1953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139" y="1953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1975" y="2170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2054" y="2170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2132" y="2170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1975" y="2391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2054" y="2391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2132" y="2391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1975" y="2609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054" y="2609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32" y="2609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1975" y="2826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2054" y="2826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1" name="Rectangle 33"/>
            <p:cNvSpPr>
              <a:spLocks noChangeArrowheads="1"/>
            </p:cNvSpPr>
            <p:nvPr/>
          </p:nvSpPr>
          <p:spPr bwMode="auto">
            <a:xfrm>
              <a:off x="2132" y="2826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1975" y="3044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2054" y="3044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4" name="Rectangle 36"/>
            <p:cNvSpPr>
              <a:spLocks noChangeArrowheads="1"/>
            </p:cNvSpPr>
            <p:nvPr/>
          </p:nvSpPr>
          <p:spPr bwMode="auto">
            <a:xfrm>
              <a:off x="2134" y="3044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>
              <a:off x="1948" y="3265"/>
              <a:ext cx="17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079" y="3265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7" name="Rectangle 39"/>
            <p:cNvSpPr>
              <a:spLocks noChangeArrowheads="1"/>
            </p:cNvSpPr>
            <p:nvPr/>
          </p:nvSpPr>
          <p:spPr bwMode="auto">
            <a:xfrm>
              <a:off x="2158" y="3265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8" name="Rectangle 40"/>
            <p:cNvSpPr>
              <a:spLocks noChangeArrowheads="1"/>
            </p:cNvSpPr>
            <p:nvPr/>
          </p:nvSpPr>
          <p:spPr bwMode="auto">
            <a:xfrm>
              <a:off x="3138" y="832"/>
              <a:ext cx="803" cy="26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09" name="Rectangle 41"/>
            <p:cNvSpPr>
              <a:spLocks noChangeArrowheads="1"/>
            </p:cNvSpPr>
            <p:nvPr/>
          </p:nvSpPr>
          <p:spPr bwMode="auto">
            <a:xfrm>
              <a:off x="3293" y="836"/>
              <a:ext cx="13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0" name="Rectangle 42"/>
            <p:cNvSpPr>
              <a:spLocks noChangeArrowheads="1"/>
            </p:cNvSpPr>
            <p:nvPr/>
          </p:nvSpPr>
          <p:spPr bwMode="auto">
            <a:xfrm>
              <a:off x="3402" y="836"/>
              <a:ext cx="43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варіант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1" name="Rectangle 43"/>
            <p:cNvSpPr>
              <a:spLocks noChangeArrowheads="1"/>
            </p:cNvSpPr>
            <p:nvPr/>
          </p:nvSpPr>
          <p:spPr bwMode="auto">
            <a:xfrm>
              <a:off x="3293" y="988"/>
              <a:ext cx="495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12" name="Rectangle 44"/>
            <p:cNvSpPr>
              <a:spLocks noChangeArrowheads="1"/>
            </p:cNvSpPr>
            <p:nvPr/>
          </p:nvSpPr>
          <p:spPr bwMode="auto">
            <a:xfrm>
              <a:off x="3435" y="1261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3" name="Rectangle 45"/>
            <p:cNvSpPr>
              <a:spLocks noChangeArrowheads="1"/>
            </p:cNvSpPr>
            <p:nvPr/>
          </p:nvSpPr>
          <p:spPr bwMode="auto">
            <a:xfrm>
              <a:off x="3514" y="1261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4" name="Rectangle 46"/>
            <p:cNvSpPr>
              <a:spLocks noChangeArrowheads="1"/>
            </p:cNvSpPr>
            <p:nvPr/>
          </p:nvSpPr>
          <p:spPr bwMode="auto">
            <a:xfrm>
              <a:off x="3592" y="1261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5" name="Rectangle 47"/>
            <p:cNvSpPr>
              <a:spLocks noChangeArrowheads="1"/>
            </p:cNvSpPr>
            <p:nvPr/>
          </p:nvSpPr>
          <p:spPr bwMode="auto">
            <a:xfrm>
              <a:off x="3427" y="1479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6" name="Rectangle 48"/>
            <p:cNvSpPr>
              <a:spLocks noChangeArrowheads="1"/>
            </p:cNvSpPr>
            <p:nvPr/>
          </p:nvSpPr>
          <p:spPr bwMode="auto">
            <a:xfrm>
              <a:off x="3506" y="1479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7" name="Rectangle 49"/>
            <p:cNvSpPr>
              <a:spLocks noChangeArrowheads="1"/>
            </p:cNvSpPr>
            <p:nvPr/>
          </p:nvSpPr>
          <p:spPr bwMode="auto">
            <a:xfrm>
              <a:off x="3584" y="1479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8" name="Rectangle 50"/>
            <p:cNvSpPr>
              <a:spLocks noChangeArrowheads="1"/>
            </p:cNvSpPr>
            <p:nvPr/>
          </p:nvSpPr>
          <p:spPr bwMode="auto">
            <a:xfrm>
              <a:off x="3427" y="1699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9" name="Rectangle 51"/>
            <p:cNvSpPr>
              <a:spLocks noChangeArrowheads="1"/>
            </p:cNvSpPr>
            <p:nvPr/>
          </p:nvSpPr>
          <p:spPr bwMode="auto">
            <a:xfrm>
              <a:off x="3506" y="1699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0" name="Rectangle 52"/>
            <p:cNvSpPr>
              <a:spLocks noChangeArrowheads="1"/>
            </p:cNvSpPr>
            <p:nvPr/>
          </p:nvSpPr>
          <p:spPr bwMode="auto">
            <a:xfrm>
              <a:off x="3584" y="1699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1" name="Rectangle 53"/>
            <p:cNvSpPr>
              <a:spLocks noChangeArrowheads="1"/>
            </p:cNvSpPr>
            <p:nvPr/>
          </p:nvSpPr>
          <p:spPr bwMode="auto">
            <a:xfrm>
              <a:off x="3435" y="1917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3514" y="1917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3" name="Rectangle 55"/>
            <p:cNvSpPr>
              <a:spLocks noChangeArrowheads="1"/>
            </p:cNvSpPr>
            <p:nvPr/>
          </p:nvSpPr>
          <p:spPr bwMode="auto">
            <a:xfrm>
              <a:off x="3592" y="1917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4" name="Rectangle 56"/>
            <p:cNvSpPr>
              <a:spLocks noChangeArrowheads="1"/>
            </p:cNvSpPr>
            <p:nvPr/>
          </p:nvSpPr>
          <p:spPr bwMode="auto">
            <a:xfrm>
              <a:off x="3414" y="2135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5" name="Rectangle 57"/>
            <p:cNvSpPr>
              <a:spLocks noChangeArrowheads="1"/>
            </p:cNvSpPr>
            <p:nvPr/>
          </p:nvSpPr>
          <p:spPr bwMode="auto">
            <a:xfrm>
              <a:off x="3493" y="2135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6" name="Rectangle 58"/>
            <p:cNvSpPr>
              <a:spLocks noChangeArrowheads="1"/>
            </p:cNvSpPr>
            <p:nvPr/>
          </p:nvSpPr>
          <p:spPr bwMode="auto">
            <a:xfrm>
              <a:off x="3599" y="2135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7" name="Rectangle 59"/>
            <p:cNvSpPr>
              <a:spLocks noChangeArrowheads="1"/>
            </p:cNvSpPr>
            <p:nvPr/>
          </p:nvSpPr>
          <p:spPr bwMode="auto">
            <a:xfrm>
              <a:off x="3427" y="2353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8" name="Rectangle 60"/>
            <p:cNvSpPr>
              <a:spLocks noChangeArrowheads="1"/>
            </p:cNvSpPr>
            <p:nvPr/>
          </p:nvSpPr>
          <p:spPr bwMode="auto">
            <a:xfrm>
              <a:off x="3506" y="2353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9" name="Rectangle 61"/>
            <p:cNvSpPr>
              <a:spLocks noChangeArrowheads="1"/>
            </p:cNvSpPr>
            <p:nvPr/>
          </p:nvSpPr>
          <p:spPr bwMode="auto">
            <a:xfrm>
              <a:off x="3584" y="2353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0" name="Rectangle 62"/>
            <p:cNvSpPr>
              <a:spLocks noChangeArrowheads="1"/>
            </p:cNvSpPr>
            <p:nvPr/>
          </p:nvSpPr>
          <p:spPr bwMode="auto">
            <a:xfrm>
              <a:off x="3429" y="2573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1" name="Rectangle 63"/>
            <p:cNvSpPr>
              <a:spLocks noChangeArrowheads="1"/>
            </p:cNvSpPr>
            <p:nvPr/>
          </p:nvSpPr>
          <p:spPr bwMode="auto">
            <a:xfrm>
              <a:off x="3507" y="2573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2" name="Rectangle 64"/>
            <p:cNvSpPr>
              <a:spLocks noChangeArrowheads="1"/>
            </p:cNvSpPr>
            <p:nvPr/>
          </p:nvSpPr>
          <p:spPr bwMode="auto">
            <a:xfrm>
              <a:off x="3588" y="2573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3" name="Rectangle 65"/>
            <p:cNvSpPr>
              <a:spLocks noChangeArrowheads="1"/>
            </p:cNvSpPr>
            <p:nvPr/>
          </p:nvSpPr>
          <p:spPr bwMode="auto">
            <a:xfrm>
              <a:off x="3427" y="2791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4" name="Rectangle 66"/>
            <p:cNvSpPr>
              <a:spLocks noChangeArrowheads="1"/>
            </p:cNvSpPr>
            <p:nvPr/>
          </p:nvSpPr>
          <p:spPr bwMode="auto">
            <a:xfrm>
              <a:off x="3506" y="2791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5" name="Rectangle 67"/>
            <p:cNvSpPr>
              <a:spLocks noChangeArrowheads="1"/>
            </p:cNvSpPr>
            <p:nvPr/>
          </p:nvSpPr>
          <p:spPr bwMode="auto">
            <a:xfrm>
              <a:off x="3584" y="2791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6" name="Rectangle 68"/>
            <p:cNvSpPr>
              <a:spLocks noChangeArrowheads="1"/>
            </p:cNvSpPr>
            <p:nvPr/>
          </p:nvSpPr>
          <p:spPr bwMode="auto">
            <a:xfrm>
              <a:off x="3427" y="3009"/>
              <a:ext cx="12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7" name="Rectangle 69"/>
            <p:cNvSpPr>
              <a:spLocks noChangeArrowheads="1"/>
            </p:cNvSpPr>
            <p:nvPr/>
          </p:nvSpPr>
          <p:spPr bwMode="auto">
            <a:xfrm>
              <a:off x="3506" y="3009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8" name="Rectangle 70"/>
            <p:cNvSpPr>
              <a:spLocks noChangeArrowheads="1"/>
            </p:cNvSpPr>
            <p:nvPr/>
          </p:nvSpPr>
          <p:spPr bwMode="auto">
            <a:xfrm>
              <a:off x="3584" y="3009"/>
              <a:ext cx="11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9" name="Rectangle 71"/>
            <p:cNvSpPr>
              <a:spLocks noChangeArrowheads="1"/>
            </p:cNvSpPr>
            <p:nvPr/>
          </p:nvSpPr>
          <p:spPr bwMode="auto">
            <a:xfrm>
              <a:off x="3414" y="3227"/>
              <a:ext cx="17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0" name="Rectangle 72"/>
            <p:cNvSpPr>
              <a:spLocks noChangeArrowheads="1"/>
            </p:cNvSpPr>
            <p:nvPr/>
          </p:nvSpPr>
          <p:spPr bwMode="auto">
            <a:xfrm>
              <a:off x="3545" y="3227"/>
              <a:ext cx="9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1" name="Rectangle 73"/>
            <p:cNvSpPr>
              <a:spLocks noChangeArrowheads="1"/>
            </p:cNvSpPr>
            <p:nvPr/>
          </p:nvSpPr>
          <p:spPr bwMode="auto">
            <a:xfrm>
              <a:off x="3599" y="3227"/>
              <a:ext cx="11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Б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2" name="Rectangle 74"/>
            <p:cNvSpPr>
              <a:spLocks noChangeArrowheads="1"/>
            </p:cNvSpPr>
            <p:nvPr/>
          </p:nvSpPr>
          <p:spPr bwMode="auto">
            <a:xfrm>
              <a:off x="1579" y="376"/>
              <a:ext cx="2646" cy="2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3" name="Rectangle 75"/>
            <p:cNvSpPr>
              <a:spLocks noChangeArrowheads="1"/>
            </p:cNvSpPr>
            <p:nvPr/>
          </p:nvSpPr>
          <p:spPr bwMode="auto">
            <a:xfrm>
              <a:off x="1707" y="410"/>
              <a:ext cx="58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Еталони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4" name="Rectangle 76"/>
            <p:cNvSpPr>
              <a:spLocks noChangeArrowheads="1"/>
            </p:cNvSpPr>
            <p:nvPr/>
          </p:nvSpPr>
          <p:spPr bwMode="auto">
            <a:xfrm>
              <a:off x="2241" y="410"/>
              <a:ext cx="72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відповідей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5" name="Rectangle 77"/>
            <p:cNvSpPr>
              <a:spLocks noChangeArrowheads="1"/>
            </p:cNvSpPr>
            <p:nvPr/>
          </p:nvSpPr>
          <p:spPr bwMode="auto">
            <a:xfrm>
              <a:off x="2909" y="410"/>
              <a:ext cx="20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6" name="Rectangle 78"/>
            <p:cNvSpPr>
              <a:spLocks noChangeArrowheads="1"/>
            </p:cNvSpPr>
            <p:nvPr/>
          </p:nvSpPr>
          <p:spPr bwMode="auto">
            <a:xfrm>
              <a:off x="3076" y="410"/>
              <a:ext cx="60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тестових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7" name="Rectangle 79"/>
            <p:cNvSpPr>
              <a:spLocks noChangeArrowheads="1"/>
            </p:cNvSpPr>
            <p:nvPr/>
          </p:nvSpPr>
          <p:spPr bwMode="auto">
            <a:xfrm>
              <a:off x="3625" y="410"/>
              <a:ext cx="55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завдань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Виховні цілі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На прикладі зовнішньої політики СРСР першої половини 30-х років показати «миролюбну» політику радянського уряду;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Довести, як політика «невтручання» та «умиротворення» спричинили падіння демократичних урядів в Іспанії та Чехословаччині (де західні українці мали автономію, право на українську мову, розвиток культури, православну релігію);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Розв'язати проблему « Що треба було зробити представникам урядів США, Великої Британії, Франції та СРСР щоб запобігти ІІ світовій війні»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19" y="1071546"/>
            <a:ext cx="850112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язання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проблеми: 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Чи можна було уникнути Другої світової війни?”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heck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 noChangeAspect="1"/>
          </p:cNvGrpSpPr>
          <p:nvPr/>
        </p:nvGrpSpPr>
        <p:grpSpPr bwMode="auto">
          <a:xfrm>
            <a:off x="642910" y="785794"/>
            <a:ext cx="7858180" cy="4357688"/>
            <a:chOff x="1575" y="450"/>
            <a:chExt cx="3060" cy="2745"/>
          </a:xfrm>
        </p:grpSpPr>
        <p:sp>
          <p:nvSpPr>
            <p:cNvPr id="337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75" y="450"/>
              <a:ext cx="3060" cy="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2602" y="542"/>
              <a:ext cx="18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“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2690" y="542"/>
              <a:ext cx="83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Історія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3464" y="542"/>
              <a:ext cx="21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1971" y="834"/>
              <a:ext cx="110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скарбниця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3006" y="834"/>
              <a:ext cx="71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наших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3659" y="834"/>
              <a:ext cx="59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діянь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4157" y="834"/>
              <a:ext cx="19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2355" y="1078"/>
              <a:ext cx="67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свідок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2978" y="1078"/>
              <a:ext cx="101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минулого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3889" y="1078"/>
              <a:ext cx="19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1995" y="1371"/>
              <a:ext cx="88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приклад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2823" y="1371"/>
              <a:ext cx="15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928" y="1371"/>
              <a:ext cx="100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повчання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1" name="Rectangle 19"/>
            <p:cNvSpPr>
              <a:spLocks noChangeArrowheads="1"/>
            </p:cNvSpPr>
            <p:nvPr/>
          </p:nvSpPr>
          <p:spPr bwMode="auto">
            <a:xfrm>
              <a:off x="3863" y="1371"/>
              <a:ext cx="42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2600" y="1615"/>
              <a:ext cx="115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сьогодення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>
              <a:off x="3644" y="1615"/>
              <a:ext cx="7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500" b="1" i="1" dirty="0" smtClean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,</a:t>
              </a:r>
              <a:r>
                <a:rPr kumimoji="0" lang="ru-RU" sz="25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2213" y="1908"/>
              <a:ext cx="150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застереження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3646" y="1908"/>
              <a:ext cx="42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для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2457" y="2152"/>
              <a:ext cx="140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майбутнього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7" name="Rectangle 25"/>
            <p:cNvSpPr>
              <a:spLocks noChangeArrowheads="1"/>
            </p:cNvSpPr>
            <p:nvPr/>
          </p:nvSpPr>
          <p:spPr bwMode="auto">
            <a:xfrm>
              <a:off x="3753" y="2152"/>
              <a:ext cx="18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itchFamily="18" charset="0"/>
                  <a:cs typeface="Arial" pitchFamily="34" charset="0"/>
                </a:rPr>
                <a:t>”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3588" y="2558"/>
              <a:ext cx="31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Мігель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3884" y="2558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3986" y="2558"/>
              <a:ext cx="44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Сервантес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4385" y="2558"/>
              <a:ext cx="6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3501" y="2704"/>
              <a:ext cx="4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іспанський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3955" y="2704"/>
              <a:ext cx="52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письменник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4995"/>
            <a:ext cx="7858180" cy="56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000108"/>
            <a:ext cx="83582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Постановка проблеми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 Чи 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 було уникнути Другої світової війни?”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4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852788"/>
          </a:xfrm>
        </p:spPr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</a:rPr>
              <a:t>Завдання  “ </a:t>
            </a:r>
            <a:r>
              <a:rPr lang="uk-UA" sz="2800" dirty="0" err="1" smtClean="0">
                <a:solidFill>
                  <a:srgbClr val="FF0000"/>
                </a:solidFill>
              </a:rPr>
              <a:t>продовжіть</a:t>
            </a:r>
            <a:r>
              <a:rPr lang="uk-UA" sz="2800" dirty="0" smtClean="0">
                <a:solidFill>
                  <a:srgbClr val="FF0000"/>
                </a:solidFill>
              </a:rPr>
              <a:t>  речення </a:t>
            </a:r>
            <a:r>
              <a:rPr lang="uk-UA" sz="2000" dirty="0" smtClean="0">
                <a:solidFill>
                  <a:srgbClr val="FF0000"/>
                </a:solidFill>
              </a:rPr>
              <a:t>”: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400" dirty="0" smtClean="0">
                <a:solidFill>
                  <a:srgbClr val="002060"/>
                </a:solidFill>
              </a:rPr>
              <a:t>1. Мюнхенська угода передбачала…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2. Антикомінтернівський пакт це…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3. Перше вогнище війни  вибухнуло….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            4. Фашистську диктатуру в Німеччині очолив…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      5.  До складу Антанти в 30-х роках входили…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6. У 1935 році Італія захопила   .  .    .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7.  Головна мета Гітлера в 30 -рр. 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        8. До загарбницьких планів Японії  входили…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9. Друге вогнище війни виникло…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10. Італія стала на шлях війни тому, що…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000" dirty="0" smtClean="0">
                <a:solidFill>
                  <a:srgbClr val="002060"/>
                </a:solidFill>
              </a:rPr>
              <a:t/>
            </a:r>
            <a:br>
              <a:rPr lang="uk-UA" sz="2000" dirty="0" smtClean="0">
                <a:solidFill>
                  <a:srgbClr val="002060"/>
                </a:solidFill>
              </a:rPr>
            </a:br>
            <a:r>
              <a:rPr lang="uk-UA" sz="2000" dirty="0" smtClean="0">
                <a:solidFill>
                  <a:srgbClr val="002060"/>
                </a:solidFill>
              </a:rPr>
              <a:t/>
            </a:r>
            <a:br>
              <a:rPr lang="uk-UA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7758138" cy="3638342"/>
          </a:xfrm>
        </p:spPr>
        <p:txBody>
          <a:bodyPr/>
          <a:lstStyle/>
          <a:p>
            <a:r>
              <a:rPr lang="uk-UA" sz="2400" dirty="0" smtClean="0">
                <a:solidFill>
                  <a:srgbClr val="002060"/>
                </a:solidFill>
              </a:rPr>
              <a:t>         11. Фашистську диктатуру в Італії очолив…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     12. Протягом 30-х років Німеччина захопила…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     13. За пактом </a:t>
            </a:r>
            <a:r>
              <a:rPr lang="uk-UA" sz="2400" dirty="0" err="1" smtClean="0">
                <a:solidFill>
                  <a:srgbClr val="002060"/>
                </a:solidFill>
              </a:rPr>
              <a:t>Ріббентропа</a:t>
            </a:r>
            <a:r>
              <a:rPr lang="uk-UA" sz="2400" dirty="0" smtClean="0">
                <a:solidFill>
                  <a:srgbClr val="002060"/>
                </a:solidFill>
              </a:rPr>
              <a:t> - Молотова до СРСР увійшли…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    14. Німеччина стала на шлях війни тому, що…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15.  Країни Антанти не зупинили Гітлера….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              16. До складу антикомінтернівського пакту входили…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mb dir="vert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700</TotalTime>
  <Words>652</Words>
  <Application>Microsoft Office PowerPoint</Application>
  <PresentationFormat>Экран (4:3)</PresentationFormat>
  <Paragraphs>334</Paragraphs>
  <Slides>41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Бумажная</vt:lpstr>
      <vt:lpstr>Слайд</vt:lpstr>
      <vt:lpstr>Слайд 1</vt:lpstr>
      <vt:lpstr>Слайд 2</vt:lpstr>
      <vt:lpstr>Навчальні цілі заняття   Ознайомитися, мати уявлення про (α – І) Зовнішню політику провідних капіталістичних країн світу в 30 роки ХХ століття; Основні напрямки зовнішньої політики СРСР в 30 роки ХХ століття; Наміри країн-агресорів: Німеччини, Італії, Японії; Створення вісі «Рим-Берлін-Токіо»; Воєнні дії в Іспанії 1936-1939 років; Позитивні та негативні моменти у діяльності Ліги Націй. Знати, засвоїти (α – ІІ): Рішення Мюнхенської угоди; Рішення пакту Молотова-Ріббентропа; Основні напрямки політики «умиротворення агресора» з боку урядів США, Великої Британії, Франції; Наслідки агресивної зовнішньої політики Німеччини, Італії, Японії. Вміти (α – ІІІ): Виділяти особливості зовнішньої політики провідних капіталістичних країн світу та СРСР; Давати оцінку загарбницькій політиці Японії, Італії, Німеччини; Аналізувати взаємовідносини між Гітлером і керівниками Великої Британії та Франції, між Гітлером та Сталіним.   </vt:lpstr>
      <vt:lpstr>Виховні цілі   На прикладі зовнішньої політики СРСР першої половини 30-х років показати «миролюбну» політику радянського уряду; Довести, як політика «невтручання» та «умиротворення» спричинили падіння демократичних урядів в Іспанії та Чехословаччині (де західні українці мали автономію, право на українську мову, розвиток культури, православну релігію); Розв'язати проблему « Що треба було зробити представникам урядів США, Великої Британії, Франції та СРСР щоб запобігти ІІ світовій війні» </vt:lpstr>
      <vt:lpstr>Слайд 5</vt:lpstr>
      <vt:lpstr>Слайд 6</vt:lpstr>
      <vt:lpstr>Слайд 7</vt:lpstr>
      <vt:lpstr>Завдання  “ продовжіть  речення ”:  1. Мюнхенська угода передбачала… 2. Антикомінтернівський пакт це…       3. Перше вогнище війни  вибухнуло….                          4. Фашистську диктатуру в Німеччині очолив…                    5.  До складу Антанти в 30-х роках входили… 6. У 1935 році Італія захопила   .  .    . 7.  Головна мета Гітлера в 30 -рр. …                      8. До загарбницьких планів Японії  входили… 9. Друге вогнище війни виникло…          10. Італія стала на шлях війни тому, що…   </vt:lpstr>
      <vt:lpstr>         11. Фашистську диктатуру в Італії очолив…                   12. Протягом 30-х років Німеччина захопила…                   13. За пактом Ріббентропа - Молотова до СРСР увійшли…                  14. Німеччина стала на шлях війни тому, що…              15.  Країни Антанти не зупинили Гітлера….               16. До складу антикомінтернівського пакту входили…  </vt:lpstr>
      <vt:lpstr>Слайд 10</vt:lpstr>
      <vt:lpstr>Слайд 11</vt:lpstr>
      <vt:lpstr>Індивідуальні усні завдання: 1. Після  Першої світової війни Японія вважала себе обділеною в колоніях та землях… -  доведіть , спираючись на факти, що в 30 роки зростає мілітаризація Японії; - яку позицію займали Велика Британія, Франція, США, у зв’язку з японською агресією проти Китаю? </vt:lpstr>
      <vt:lpstr>Слайд 13</vt:lpstr>
      <vt:lpstr>Слайд 14</vt:lpstr>
      <vt:lpstr>Слайд 15</vt:lpstr>
      <vt:lpstr>Слайд 16</vt:lpstr>
      <vt:lpstr>Слайд 17</vt:lpstr>
      <vt:lpstr>Розставте історичні події у хронологічній послідовності:  - Підписання Мюнхенської угоди; - Окупація Японією Маньчжурії;                    - Підписання пакту Ріббентропа – Молотова -  Аншлюз  Австрії;       - Створення вісі Рим – Берлін – Токіо; - встановлення фашизму в Іспанії; - Окупація Італією Ефіопії;          - Прихід Гітлера до влади в Німеччині. </vt:lpstr>
      <vt:lpstr>Слайд 19</vt:lpstr>
      <vt:lpstr>Слайд 20</vt:lpstr>
      <vt:lpstr>Слайд 21</vt:lpstr>
      <vt:lpstr>Слайд 22</vt:lpstr>
      <vt:lpstr>29 вересня 1938 року була підписана Мюнхенська угода про перерозподіл Чехословаччини... - назвіть, хто підписав цю угоду; - яку мету переслідували країни, що підписали угоду; - як можна охарактеризувати дії тих, хто підписав угоду? </vt:lpstr>
      <vt:lpstr>Слайд 24</vt:lpstr>
      <vt:lpstr>Слайд 25</vt:lpstr>
      <vt:lpstr>Слайд 26</vt:lpstr>
      <vt:lpstr>5 листопада 1937 року виступаючи на секретній нараді Гітлер промовив: «Для Німеччині питання постало так: де можна добитися максимальних прибутків з найменшими витратами? Німецькі політики повинні враховувати те, що існують закляті вороги: Англія і Франція, для яких німецька держава в самому центрі Європи не до вподоби. Саме вони виступили проти подальшого посилення Німеччини як у Європі, так і поза нею...» - поясніть, чому Гітлер вважав Англію і Францію «заклятими ворогами»? </vt:lpstr>
      <vt:lpstr>25 листопада 1936 року у Берліні було підписано німецько-японський «Договір проти Комуністичного Інтернаціоналу», а 6 листопада 1937 року відбулося підписання протоколу про приєднання Італії до цього договору... - чим було викликано підписання цього договору: - яку він отримав назву; - до чого це призвело? </vt:lpstr>
      <vt:lpstr>Пакт Ріббентропа - Молотова</vt:lpstr>
      <vt:lpstr>Слайд 30</vt:lpstr>
      <vt:lpstr>23 серпня 1939 року було підписано пакт Ріббентропа-Молотова, за яким відбувся перерозподіл Європи між Німеччиною та СРСР... - які польські землі відійшли до складу СРСР за цим договором: - де було підписано пакт; - яку позицію займали Велика Британія та Франція по відношенню до Польщі? </vt:lpstr>
      <vt:lpstr>- чому СРСР пішов на підписання цього договору: - як договір вирішував питання про взаємовідносини між СРСР та Німеччиною; - доведіть, що «Секретний протокол», підписаний між Німеччиною та СРСР передбачав перерозподіл сфер впливу у Східній Європі? </vt:lpstr>
      <vt:lpstr>Слайд 33</vt:lpstr>
      <vt:lpstr>Протягом 30-х років ХХ століття Ліга Націй виключила зі свого складу держави, яких було проголошено агресорами... - що це були за держави; - як відбувся процес виключення їх зі складу Ліги Націй? </vt:lpstr>
      <vt:lpstr>Слайд 35</vt:lpstr>
      <vt:lpstr>Робота з підручником «Встановлення фашистської диктатури в Іспанії». Дати відповідь на запитання: - Причини революції 1931 року в Іспанії? - Яка була політика Уряду Народного фронту? - Причини громадянської війни 1936-1939 років в Іспанії - Яку політику що до Іспанії проводили СРСР, Німеччина, Італія, Велика Британія, Франція, США? - Коли в Іспанії було встановлено фашистську диктатуру? Хто став на чолі фашистської Іспанії? 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Your User Name</cp:lastModifiedBy>
  <cp:revision>88</cp:revision>
  <dcterms:modified xsi:type="dcterms:W3CDTF">2011-11-29T12:38:53Z</dcterms:modified>
</cp:coreProperties>
</file>