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6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6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29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63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18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1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62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34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63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39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0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64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45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46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7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48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65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0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601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0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58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5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5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5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65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2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2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2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62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B8D7-BB0D-4655-A1F7-D8F5EC75F611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9628D-0ABF-4B40-977F-2267A2AAC505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3" descr="F:\ШУ\klipart-simvoli-ukrayini-fon-prapor-kvit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74130"/>
          </a:xfrm>
          <a:prstGeom prst="rect">
            <a:avLst/>
          </a:prstGeom>
          <a:noFill/>
        </p:spPr>
      </p:pic>
      <p:sp>
        <p:nvSpPr>
          <p:cNvPr id="1048586" name="Прямоугольник 1"/>
          <p:cNvSpPr/>
          <p:nvPr/>
        </p:nvSpPr>
        <p:spPr>
          <a:xfrm>
            <a:off x="2267744" y="1268760"/>
            <a:ext cx="4590256" cy="247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/>
          </a:p>
          <a:p>
            <a:r>
              <a:rPr lang="ru-RU" sz="4000" b="1" dirty="0" err="1">
                <a:solidFill>
                  <a:srgbClr val="FF0000"/>
                </a:solidFill>
              </a:rPr>
              <a:t>Рево</a:t>
            </a:r>
            <a:r>
              <a:rPr lang="uk-UA" sz="4000" b="1" dirty="0" err="1">
                <a:solidFill>
                  <a:srgbClr val="FF0000"/>
                </a:solidFill>
              </a:rPr>
              <a:t>люція</a:t>
            </a:r>
            <a:r>
              <a:rPr lang="uk-UA" sz="4000" b="1" dirty="0">
                <a:solidFill>
                  <a:srgbClr val="FF0000"/>
                </a:solidFill>
              </a:rPr>
              <a:t> Гідності 2013-2014рр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Верховній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прийняли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десять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законів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звуження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конституційних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і свобод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15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836" y="1398435"/>
            <a:ext cx="7949058" cy="53497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Заголовок 1"/>
          <p:cNvSpPr>
            <a:spLocks noGrp="1"/>
          </p:cNvSpPr>
          <p:nvPr>
            <p:ph type="title"/>
          </p:nvPr>
        </p:nvSpPr>
        <p:spPr>
          <a:xfrm>
            <a:off x="251520" y="549732"/>
            <a:ext cx="8507288" cy="5026570"/>
          </a:xfrm>
        </p:spPr>
        <p:txBody>
          <a:bodyPr>
            <a:normAutofit/>
          </a:bodyPr>
          <a:lstStyle/>
          <a:p>
            <a:pPr algn="l"/>
            <a:br>
              <a:rPr lang="uk-UA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Диктаторські закони</a:t>
            </a:r>
            <a:r>
              <a:rPr lang="en-US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uk-UA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16.01.2014р</a:t>
            </a:r>
            <a:b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Заборона їздити колонами понад 5 автомобілів</a:t>
            </a: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 діяльності інтернет-ЗМІ;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2.заборона мітингів</a:t>
            </a: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тюремне ув'язнення до 2 років за групові протести, носіння шолому, встановлення намету:</a:t>
            </a:r>
            <a:b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3.арешт до 15 діб за благодійну допомогу протестувальникам</a:t>
            </a: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4.до 6 років ув'язнення за блокування місць перебування політиків і чиновників; </a:t>
            </a:r>
            <a:b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5.обмеження волі або ув'язнення на строк до 3 років за виготовлення та поширення екстремістських матеріалів у ЗМІ або інтернеті</a:t>
            </a:r>
            <a:b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000" dirty="0"/>
            </a:br>
            <a:br>
              <a:rPr lang="uk-UA" dirty="0"/>
            </a:br>
            <a:endParaRPr lang="ru-RU" dirty="0"/>
          </a:p>
        </p:txBody>
      </p:sp>
      <p:pic>
        <p:nvPicPr>
          <p:cNvPr id="2097158" name="Рисунок 2" descr="Результат пошуку зображень за запитом &quot;Закони 16 січня&quot;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437112"/>
            <a:ext cx="4457700" cy="227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Смерть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Сергія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Нігояна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Жизневського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Захоплення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областях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15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55" y="1417638"/>
            <a:ext cx="8531618" cy="53237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ru-RU" sz="2700" b="1" dirty="0"/>
              <a:t>19 лютого</a:t>
            </a:r>
            <a:r>
              <a:rPr lang="ru-RU" sz="2700" dirty="0"/>
              <a:t>. </a:t>
            </a:r>
            <a:r>
              <a:rPr lang="ru-RU" sz="2700" dirty="0" err="1"/>
              <a:t>Підпал</a:t>
            </a:r>
            <a:r>
              <a:rPr lang="ru-RU" sz="2700" dirty="0"/>
              <a:t> </a:t>
            </a:r>
            <a:r>
              <a:rPr lang="ru-RU" sz="2700" dirty="0" err="1"/>
              <a:t>Будинку</a:t>
            </a:r>
            <a:r>
              <a:rPr lang="ru-RU" sz="2700" dirty="0"/>
              <a:t> </a:t>
            </a:r>
            <a:r>
              <a:rPr lang="ru-RU" sz="2700" dirty="0" err="1"/>
              <a:t>профспілок</a:t>
            </a:r>
            <a:r>
              <a:rPr lang="ru-RU" sz="2700" dirty="0"/>
              <a:t>. Силовиками з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вогнепальної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зброї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вбито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осіб.Запеклі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сутички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антитерористичної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операції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Майдані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774" y="1810311"/>
            <a:ext cx="7568451" cy="50476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лютого.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Протестувальники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Києві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перейшли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дахах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готелів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розташувались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снайпери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прицільний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вогонь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протестувальниках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59" y="1417638"/>
            <a:ext cx="8168711" cy="54403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лютого.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Януковичем угоду, але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Євромайдан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21 на 22 лютого 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втеча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Януковича.</a:t>
            </a:r>
          </a:p>
        </p:txBody>
      </p:sp>
      <p:pic>
        <p:nvPicPr>
          <p:cNvPr id="209716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249" y="1556792"/>
            <a:ext cx="7713502" cy="51444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Прямоугольник 1"/>
          <p:cNvSpPr/>
          <p:nvPr/>
        </p:nvSpPr>
        <p:spPr>
          <a:xfrm>
            <a:off x="395536" y="548681"/>
            <a:ext cx="7920880" cy="512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лютого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Януковичем угоду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врегулювання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кризи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демонстранти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відставку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лютого Янукович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Примітно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гарант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втечі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лютого, коли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опозицією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переговори, з "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Хонки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почали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вивозити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відправка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завершилася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4:00 22 лютого.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лютого.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 Януковича: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328-ма голосами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депутатів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підтримала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Постанову про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усунення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Януковича з посади Президента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48610" name="Объект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25700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Революції Гідності:</a:t>
            </a:r>
            <a:b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 державного суверенітету України;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-ліквідація диктатури та диктаторських законів;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-відновлення основних демократичних свобод;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-ліквідація корумпованого режиму </a:t>
            </a:r>
            <a:r>
              <a:rPr lang="uk-UA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В.Януковича</a:t>
            </a: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-угода про асоціацію з ЄС;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-зміцнення </a:t>
            </a:r>
            <a:r>
              <a:rPr lang="uk-UA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зв'язків</a:t>
            </a: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НАТО;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-зростання патріотизму та солідарності українців;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-прискорене формування вертикалі влади;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-створення передумов проведення реформ;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-прискорення процесу формування громадянського суспільства.</a:t>
            </a:r>
            <a:br>
              <a:rPr lang="uk-UA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Прямоугольник 1"/>
          <p:cNvSpPr/>
          <p:nvPr/>
        </p:nvSpPr>
        <p:spPr>
          <a:xfrm>
            <a:off x="179512" y="0"/>
            <a:ext cx="8136904" cy="637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Привід: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 В. Януковича та уряд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Азаровим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проросійську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 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Вільнюський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саміт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східного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партнерства 28–29 листопада 2013 р.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Але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незадовго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неочікувана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заява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Міністрів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вирішив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призупинити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укладання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Угоди про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асоціацію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Україною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Європейським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Союзом.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аж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ніяк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влаштовував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заява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каталізатором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перших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протесту.,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співробітництво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Прямоугольник 1"/>
          <p:cNvSpPr/>
          <p:nvPr/>
        </p:nvSpPr>
        <p:spPr>
          <a:xfrm>
            <a:off x="395536" y="548680"/>
            <a:ext cx="7920880" cy="553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Майдану 2013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 у Майдану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чимало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днем ​​протесту,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з'являлося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Брехня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Узурпація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Януковичем;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криза;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Тотальна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Свавілля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міліції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Цензура;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Придушення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Таблица 1"/>
          <p:cNvGraphicFramePr>
            <a:graphicFrameLocks noGrp="1"/>
          </p:cNvGraphicFramePr>
          <p:nvPr/>
        </p:nvGraphicFramePr>
        <p:xfrm>
          <a:off x="107504" y="0"/>
          <a:ext cx="8928992" cy="7450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6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 листопада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Півтори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тисячі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людей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вийшли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площу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 знак протесту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проти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того,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проросійський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президент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Віктор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Янукович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відмовився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підписувати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угоду про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асоційоване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членство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України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Європейському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Союзі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початок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Революції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Гідності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5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26листопада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Цього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КНУ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ім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Шевченка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та 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НаУКМА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вийшли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перший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попереджувальний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студентський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страйк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9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листопада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Силовий розгін Майдану силами Беркуту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грудня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річницю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Референдуму про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суверенітет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1991 року на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майдани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вулиці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Києва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вийшли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різними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оцінками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тисяч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 млн.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протестувальників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4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січня 2014р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uk-UA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Пропризидентська</a:t>
                      </a: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більшість проголосувала у ВРУ пакет 10  антиконституційних законів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направлених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звуження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конституційних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 і свобод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громадян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 січня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Смерть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Сергія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Нігояна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Жизневського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Захоплення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державних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адміністрацій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областях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8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лютого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Підпал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Будинку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профспілок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Силовиками з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вогнепальної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зброї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було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вбито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більше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осіб.Запеклі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сутички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центрі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Києва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Проведення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антитерористичної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операції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Майдані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Незалежності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1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5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лютого</a:t>
                      </a:r>
                      <a:endParaRPr lang="uk-UA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Протестувальники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Києві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перейшли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наступ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дахах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готелів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розташувались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снайпери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відкрили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прицільний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вогонь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протестувальниках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ураження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число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загиблих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досягло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надвечір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- 60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загиблих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1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 лютого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Лідери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опозиції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підписали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з Януковичем угоду, але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Євромайдан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не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визнав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її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вирішив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йти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кінця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Ніч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з 21 на 22 лютого –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втеча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Януковича.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листопада.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Півтори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вийшли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знак протесту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проросійський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Янукович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документ,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йшла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роками: угоду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асоційоване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членство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Союзі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початок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15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388" y="1417638"/>
            <a:ext cx="7931223" cy="5289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Прямоугольник 1"/>
          <p:cNvSpPr/>
          <p:nvPr/>
        </p:nvSpPr>
        <p:spPr>
          <a:xfrm>
            <a:off x="251520" y="692696"/>
            <a:ext cx="8064896" cy="2606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листопада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Янукович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летить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Вільнюса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хоронить угоду з ЄС.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глава МЗС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Польщі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Радослав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Сікорський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сказав: "Ваш президент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вибрав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  <p:pic>
        <p:nvPicPr>
          <p:cNvPr id="2097154" name="Picture 2" descr="У Вільнюсі розпочалась зустріч Януковича з Барозу та Ромпеєм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3140968"/>
            <a:ext cx="5476875" cy="3238501"/>
          </a:xfrm>
          <a:prstGeom prst="rect">
            <a:avLst/>
          </a:prstGeom>
          <a:noFill/>
        </p:spPr>
      </p:pic>
      <p:sp>
        <p:nvSpPr>
          <p:cNvPr id="1048594" name="Прямоугольник 2"/>
          <p:cNvSpPr/>
          <p:nvPr/>
        </p:nvSpPr>
        <p:spPr>
          <a:xfrm>
            <a:off x="107504" y="3105835"/>
            <a:ext cx="2448272" cy="302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r>
              <a:rPr lang="uk-UA" b="1" dirty="0"/>
              <a:t>Зустріч </a:t>
            </a:r>
            <a:r>
              <a:rPr lang="ru-RU" b="1" dirty="0"/>
              <a:t>Януковича з </a:t>
            </a:r>
            <a:r>
              <a:rPr lang="ru-RU" b="1" dirty="0" err="1"/>
              <a:t>Барозу</a:t>
            </a:r>
            <a:r>
              <a:rPr lang="ru-RU" b="1" dirty="0"/>
              <a:t> та </a:t>
            </a:r>
            <a:r>
              <a:rPr lang="ru-RU" b="1" dirty="0" err="1"/>
              <a:t>Ромпеєм</a:t>
            </a:r>
            <a:r>
              <a:rPr lang="ru-RU" b="1" dirty="0"/>
              <a:t> у</a:t>
            </a:r>
          </a:p>
          <a:p>
            <a:r>
              <a:rPr lang="ru-RU" b="1" dirty="0"/>
              <a:t> </a:t>
            </a:r>
            <a:r>
              <a:rPr lang="ru-RU" b="1" dirty="0" err="1"/>
              <a:t>Вільнюсі</a:t>
            </a:r>
            <a:r>
              <a:rPr lang="ru-RU" b="1" dirty="0"/>
              <a:t> </a:t>
            </a:r>
            <a:r>
              <a:rPr lang="ru-RU" b="1" dirty="0" err="1"/>
              <a:t>розпочалась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листопада. Начальник ГУМВС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Києві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Валерій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Коряк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безпосередній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наказ про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розгоні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Євромайдану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15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340382"/>
            <a:ext cx="7453116" cy="53289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Прямоугольник 1"/>
          <p:cNvSpPr/>
          <p:nvPr/>
        </p:nvSpPr>
        <p:spPr>
          <a:xfrm>
            <a:off x="395536" y="692696"/>
            <a:ext cx="7920880" cy="6441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листопада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4.00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почався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жорстокий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Євромайдану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кадри того, як силовики били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людей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похилого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облетіли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той момент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Євромайдану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 просто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євроінтеграція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почалася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розгону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самооборону. За перший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туди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записалося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4000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30 листопада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Михайлівській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/>
              <a:t>осіб</a:t>
            </a:r>
            <a:r>
              <a:rPr lang="ru-RU" sz="2800" dirty="0"/>
              <a:t>, головною </a:t>
            </a:r>
            <a:r>
              <a:rPr lang="ru-RU" sz="2800" dirty="0" err="1"/>
              <a:t>вимогою</a:t>
            </a:r>
            <a:r>
              <a:rPr lang="ru-RU" sz="2800" dirty="0"/>
              <a:t>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була</a:t>
            </a:r>
            <a:r>
              <a:rPr lang="ru-RU" sz="2800" dirty="0"/>
              <a:t> </a:t>
            </a:r>
            <a:r>
              <a:rPr lang="ru-RU" sz="2800" dirty="0" err="1"/>
              <a:t>негайна</a:t>
            </a:r>
            <a:r>
              <a:rPr lang="ru-RU" sz="2800" dirty="0"/>
              <a:t> </a:t>
            </a:r>
            <a:r>
              <a:rPr lang="ru-RU" sz="2800" dirty="0" err="1"/>
              <a:t>відставка</a:t>
            </a:r>
            <a:r>
              <a:rPr lang="ru-RU" sz="2800" dirty="0"/>
              <a:t> президента.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Півмільйонне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Всеукраїнське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народне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віче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Майдані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Захоплення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КМДА і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профспілок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15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3" y="1413914"/>
            <a:ext cx="7879960" cy="52554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Екран (4:3)</PresentationFormat>
  <Slides>18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21 листопада. Півтори тисячі людей вийшли на площу в знак протесту проти того, що проросійський президент Віктор Янукович відмовився підписувати документ, до якого держава йшла роками: угоду про асоційоване членство України в Європейському Союзі. початок Революції Гідності.</vt:lpstr>
      <vt:lpstr>Презентація PowerPoint</vt:lpstr>
      <vt:lpstr>30 листопада. Начальник ГУМВС України в Києві Валерій Коряк віддав безпосередній наказ про застосування сили у розгоні Євромайдану.</vt:lpstr>
      <vt:lpstr>Презентація PowerPoint</vt:lpstr>
      <vt:lpstr>1 грудня. Півмільйонне Всеукраїнське народне віче на Майдані Незалежності. Захоплення КМДА і Будинку профспілок.</vt:lpstr>
      <vt:lpstr>16 січня. У Верховній Раді з порушеннями прийняли десять законів, направлених на звуження конституційних прав і свобод громадян.</vt:lpstr>
      <vt:lpstr> “Диктаторські закони” 16.01.2014р  1.Заборона їздити колонами понад 5 автомобілів; обмеження діяльності інтернет-ЗМІ; 2.заборона мітингів; тюремне ув'язнення до 2 років за групові протести, носіння шолому, встановлення намету: 3.арешт до 15 діб за благодійну допомогу протестувальникам; 4.до 6 років ув'язнення за блокування місць перебування політиків і чиновників;  5.обмеження волі або ув'язнення на строк до 3 років за виготовлення та поширення екстремістських матеріалів у ЗМІ або інтернеті   </vt:lpstr>
      <vt:lpstr>22 січня. Смерть Сергія Нігояна та Михайла Жизневського. Захоплення державних адміністрацій в областях України.</vt:lpstr>
      <vt:lpstr>19 лютого. Підпал Будинку профспілок. Силовиками з вогнепальної зброї було вбито більше 20 осіб.Запеклі сутички в центрі Києва. Проведення антитерористичної операції на Майдані Незалежності</vt:lpstr>
      <vt:lpstr>20 лютого. Протестувальники у Києві перейшли у наступ, на дахах готелів розташувались снайпери, що відкрили прицільний вогонь по протестувальниках на ураження</vt:lpstr>
      <vt:lpstr>21 лютого. Лідери опозиції підписали з Януковичем угоду, але Євромайдан не визнав її та вирішив йти до кінця. Ніч з 21 на 22 лютого – втеча Януковича.</vt:lpstr>
      <vt:lpstr>Презентація PowerPoint</vt:lpstr>
      <vt:lpstr>22 лютого. Кінець режиму Януковича: Верховна Рада України 328-ма голосами народних депутатів підтримала Постанову про усунення Віктора Януковича з посади Президента України.</vt:lpstr>
      <vt:lpstr>Наслідки Революції Гідності: -збереження державного суверенітету України; -ліквідація диктатури та диктаторських законів; -відновлення основних демократичних свобод; -ліквідація корумпованого режиму В.Януковича; -угода про асоціацію з ЄС; -зміцнення зв'язків з НАТО; -зростання патріотизму та солідарності українців; -прискорене формування вертикалі влади; -створення передумов проведення реформ; -прискорення процесу формування громадянського суспільства.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Чип Роман</cp:lastModifiedBy>
  <cp:revision>1</cp:revision>
  <dcterms:created xsi:type="dcterms:W3CDTF">2018-03-14T22:11:23Z</dcterms:created>
  <dcterms:modified xsi:type="dcterms:W3CDTF">2023-05-31T06:20:03Z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fafaf7238fa640899cdebc699c5bc4c5</vt:lpwstr>
  </property>
</Properties>
</file>